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3" r:id="rId2"/>
    <p:sldId id="442" r:id="rId3"/>
    <p:sldId id="443" r:id="rId4"/>
    <p:sldId id="444" r:id="rId5"/>
    <p:sldId id="457" r:id="rId6"/>
    <p:sldId id="455" r:id="rId7"/>
    <p:sldId id="445" r:id="rId8"/>
    <p:sldId id="446" r:id="rId9"/>
    <p:sldId id="447" r:id="rId10"/>
    <p:sldId id="458" r:id="rId11"/>
    <p:sldId id="459" r:id="rId12"/>
    <p:sldId id="456" r:id="rId13"/>
    <p:sldId id="448" r:id="rId14"/>
    <p:sldId id="449" r:id="rId15"/>
    <p:sldId id="450" r:id="rId16"/>
    <p:sldId id="451" r:id="rId17"/>
    <p:sldId id="452" r:id="rId18"/>
    <p:sldId id="460" r:id="rId19"/>
    <p:sldId id="461" r:id="rId20"/>
    <p:sldId id="453" r:id="rId21"/>
    <p:sldId id="454" r:id="rId22"/>
  </p:sldIdLst>
  <p:sldSz cx="9144000" cy="6858000" type="screen4x3"/>
  <p:notesSz cx="6797675" cy="9926638"/>
  <p:defaultTextStyle>
    <a:defPPr>
      <a:defRPr lang="en-GB"/>
    </a:defPPr>
    <a:lvl1pPr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5pPr>
    <a:lvl6pPr marL="2286000" algn="l" defTabSz="914400" rtl="0" eaLnBrk="1" latinLnBrk="0" hangingPunct="1">
      <a:defRPr sz="1600" kern="1200">
        <a:solidFill>
          <a:schemeClr val="tx1"/>
        </a:solidFill>
        <a:latin typeface="Verdana" panose="020B0604030504040204" pitchFamily="34" charset="0"/>
        <a:ea typeface="+mn-ea"/>
        <a:cs typeface="+mn-cs"/>
      </a:defRPr>
    </a:lvl6pPr>
    <a:lvl7pPr marL="2743200" algn="l" defTabSz="914400" rtl="0" eaLnBrk="1" latinLnBrk="0" hangingPunct="1">
      <a:defRPr sz="1600" kern="1200">
        <a:solidFill>
          <a:schemeClr val="tx1"/>
        </a:solidFill>
        <a:latin typeface="Verdana" panose="020B0604030504040204" pitchFamily="34" charset="0"/>
        <a:ea typeface="+mn-ea"/>
        <a:cs typeface="+mn-cs"/>
      </a:defRPr>
    </a:lvl7pPr>
    <a:lvl8pPr marL="3200400" algn="l" defTabSz="914400" rtl="0" eaLnBrk="1" latinLnBrk="0" hangingPunct="1">
      <a:defRPr sz="1600" kern="1200">
        <a:solidFill>
          <a:schemeClr val="tx1"/>
        </a:solidFill>
        <a:latin typeface="Verdana" panose="020B0604030504040204" pitchFamily="34" charset="0"/>
        <a:ea typeface="+mn-ea"/>
        <a:cs typeface="+mn-cs"/>
      </a:defRPr>
    </a:lvl8pPr>
    <a:lvl9pPr marL="3657600" algn="l" defTabSz="914400" rtl="0" eaLnBrk="1" latinLnBrk="0" hangingPunct="1">
      <a:defRPr sz="16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5050"/>
    <a:srgbClr val="680000"/>
    <a:srgbClr val="FF99CC"/>
    <a:srgbClr val="FF0000"/>
    <a:srgbClr val="000099"/>
    <a:srgbClr val="98383A"/>
    <a:srgbClr val="FF00FF"/>
    <a:srgbClr val="FF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94297" autoAdjust="0"/>
  </p:normalViewPr>
  <p:slideViewPr>
    <p:cSldViewPr>
      <p:cViewPr varScale="1">
        <p:scale>
          <a:sx n="104" d="100"/>
          <a:sy n="104" d="100"/>
        </p:scale>
        <p:origin x="186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Sheet1!$A$2:$A$33</c:f>
              <c:strCache>
                <c:ptCount val="32"/>
                <c:pt idx="0">
                  <c:v>Alevik, küla</c:v>
                </c:pt>
                <c:pt idx="1">
                  <c:v>Maakonnakeskus, muu linn, alev</c:v>
                </c:pt>
                <c:pt idx="2">
                  <c:v>Suur linn</c:v>
                </c:pt>
                <c:pt idx="3">
                  <c:v>Pealinn</c:v>
                </c:pt>
                <c:pt idx="4">
                  <c:v>ASULATÜÜP</c:v>
                </c:pt>
                <c:pt idx="5">
                  <c:v>Lõuna-Eesti</c:v>
                </c:pt>
                <c:pt idx="6">
                  <c:v>Kesk-Eesti</c:v>
                </c:pt>
                <c:pt idx="7">
                  <c:v>Lääne-Eesti</c:v>
                </c:pt>
                <c:pt idx="8">
                  <c:v>Ida-Virumaa</c:v>
                </c:pt>
                <c:pt idx="9">
                  <c:v>Põhja-Eesti</c:v>
                </c:pt>
                <c:pt idx="10">
                  <c:v>Tallinn</c:v>
                </c:pt>
                <c:pt idx="11">
                  <c:v>REGIOON</c:v>
                </c:pt>
                <c:pt idx="12">
                  <c:v>Keeldus/ei oska öelda</c:v>
                </c:pt>
                <c:pt idx="13">
                  <c:v>Rohkem kui 1300 €</c:v>
                </c:pt>
                <c:pt idx="14">
                  <c:v>801 - 1300 €</c:v>
                </c:pt>
                <c:pt idx="15">
                  <c:v>Kuni 800 €</c:v>
                </c:pt>
                <c:pt idx="16">
                  <c:v>LEIBKONNA keskmine netosissetulek kuus KOKKU</c:v>
                </c:pt>
                <c:pt idx="17">
                  <c:v>Vene</c:v>
                </c:pt>
                <c:pt idx="18">
                  <c:v>Eesti</c:v>
                </c:pt>
                <c:pt idx="19">
                  <c:v>KEEL</c:v>
                </c:pt>
                <c:pt idx="20">
                  <c:v>Kõrgharidus</c:v>
                </c:pt>
                <c:pt idx="21">
                  <c:v>Keskharidus</c:v>
                </c:pt>
                <c:pt idx="22">
                  <c:v>Alg- ja põhiharidus</c:v>
                </c:pt>
                <c:pt idx="23">
                  <c:v>HARIDUS</c:v>
                </c:pt>
                <c:pt idx="24">
                  <c:v>65+</c:v>
                </c:pt>
                <c:pt idx="25">
                  <c:v>50-64</c:v>
                </c:pt>
                <c:pt idx="26">
                  <c:v>30-49</c:v>
                </c:pt>
                <c:pt idx="27">
                  <c:v>18-29</c:v>
                </c:pt>
                <c:pt idx="28">
                  <c:v>VANUS</c:v>
                </c:pt>
                <c:pt idx="29">
                  <c:v>Naine</c:v>
                </c:pt>
                <c:pt idx="30">
                  <c:v>Mees</c:v>
                </c:pt>
                <c:pt idx="31">
                  <c:v>SUGU</c:v>
                </c:pt>
              </c:strCache>
            </c:strRef>
          </c:cat>
          <c:val>
            <c:numRef>
              <c:f>Sheet1!$B$2:$B$33</c:f>
              <c:numCache>
                <c:formatCode>0</c:formatCode>
                <c:ptCount val="32"/>
                <c:pt idx="0">
                  <c:v>31.139563071443462</c:v>
                </c:pt>
                <c:pt idx="1">
                  <c:v>18.817562321972815</c:v>
                </c:pt>
                <c:pt idx="2">
                  <c:v>17.611445822231129</c:v>
                </c:pt>
                <c:pt idx="3">
                  <c:v>32.431428784352569</c:v>
                </c:pt>
                <c:pt idx="5">
                  <c:v>21.627616412991184</c:v>
                </c:pt>
                <c:pt idx="6">
                  <c:v>7.4100661321886792</c:v>
                </c:pt>
                <c:pt idx="7">
                  <c:v>11.615412772430208</c:v>
                </c:pt>
                <c:pt idx="8">
                  <c:v>11.458868773230286</c:v>
                </c:pt>
                <c:pt idx="9">
                  <c:v>15.45660712480702</c:v>
                </c:pt>
                <c:pt idx="10">
                  <c:v>32.431428784352569</c:v>
                </c:pt>
                <c:pt idx="12">
                  <c:v>12.08166063329991</c:v>
                </c:pt>
                <c:pt idx="13">
                  <c:v>25.170668560950165</c:v>
                </c:pt>
                <c:pt idx="14">
                  <c:v>24.70615515177866</c:v>
                </c:pt>
                <c:pt idx="15">
                  <c:v>38.041515653971288</c:v>
                </c:pt>
                <c:pt idx="17">
                  <c:v>32.401282607215585</c:v>
                </c:pt>
                <c:pt idx="18">
                  <c:v>67.598717392784536</c:v>
                </c:pt>
                <c:pt idx="20">
                  <c:v>25.000051318124672</c:v>
                </c:pt>
                <c:pt idx="21">
                  <c:v>69.606995084295576</c:v>
                </c:pt>
                <c:pt idx="22">
                  <c:v>5.3929535975797247</c:v>
                </c:pt>
                <c:pt idx="24">
                  <c:v>23.417328545964715</c:v>
                </c:pt>
                <c:pt idx="25">
                  <c:v>24.270134234138037</c:v>
                </c:pt>
                <c:pt idx="26">
                  <c:v>35.508385255277418</c:v>
                </c:pt>
                <c:pt idx="27">
                  <c:v>16.804151964619791</c:v>
                </c:pt>
                <c:pt idx="29">
                  <c:v>54.173165915012476</c:v>
                </c:pt>
                <c:pt idx="30">
                  <c:v>45.826834084987453</c:v>
                </c:pt>
              </c:numCache>
            </c:numRef>
          </c:val>
          <c:extLst>
            <c:ext xmlns:c16="http://schemas.microsoft.com/office/drawing/2014/chart" uri="{C3380CC4-5D6E-409C-BE32-E72D297353CC}">
              <c16:uniqueId val="{00000000-736D-45BE-918F-CB66EF052CD3}"/>
            </c:ext>
          </c:extLst>
        </c:ser>
        <c:dLbls>
          <c:showLegendKey val="0"/>
          <c:showVal val="0"/>
          <c:showCatName val="0"/>
          <c:showSerName val="0"/>
          <c:showPercent val="0"/>
          <c:showBubbleSize val="0"/>
        </c:dLbls>
        <c:gapWidth val="66"/>
        <c:axId val="688953848"/>
        <c:axId val="688952208"/>
      </c:barChart>
      <c:catAx>
        <c:axId val="688953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8952208"/>
        <c:crosses val="autoZero"/>
        <c:auto val="1"/>
        <c:lblAlgn val="ctr"/>
        <c:lblOffset val="100"/>
        <c:noMultiLvlLbl val="0"/>
      </c:catAx>
      <c:valAx>
        <c:axId val="68895220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8953848"/>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r>
              <a:rPr lang="et-EE" b="1" dirty="0"/>
              <a:t>Miks</a:t>
            </a:r>
            <a:r>
              <a:rPr lang="et-EE" b="1" baseline="0" dirty="0"/>
              <a:t> hakkas tarbima</a:t>
            </a:r>
            <a:r>
              <a:rPr lang="en-GB" b="1" dirty="0"/>
              <a:t>? </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title>
    <c:autoTitleDeleted val="0"/>
    <c:plotArea>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Ei oska öelda</c:v>
                </c:pt>
                <c:pt idx="1">
                  <c:v>Muu põhjus</c:v>
                </c:pt>
                <c:pt idx="2">
                  <c:v>Hind</c:v>
                </c:pt>
                <c:pt idx="3">
                  <c:v>Maitsed</c:v>
                </c:pt>
                <c:pt idx="4">
                  <c:v>Vähem kahjustada enda ja lähedaste tervist</c:v>
                </c:pt>
                <c:pt idx="5">
                  <c:v>Et lõpetada sigarettide suitsetamine</c:v>
                </c:pt>
                <c:pt idx="6">
                  <c:v>Mugavus</c:v>
                </c:pt>
              </c:strCache>
            </c:strRef>
          </c:cat>
          <c:val>
            <c:numRef>
              <c:f>Sheet1!$B$2:$B$8</c:f>
              <c:numCache>
                <c:formatCode>0</c:formatCode>
                <c:ptCount val="7"/>
                <c:pt idx="0">
                  <c:v>3.6422817926892463</c:v>
                </c:pt>
                <c:pt idx="1">
                  <c:v>14.132668775854304</c:v>
                </c:pt>
                <c:pt idx="2">
                  <c:v>35.997823812736094</c:v>
                </c:pt>
                <c:pt idx="3">
                  <c:v>47.548754055846778</c:v>
                </c:pt>
                <c:pt idx="4">
                  <c:v>49.34221127216226</c:v>
                </c:pt>
                <c:pt idx="5">
                  <c:v>52.065371582003969</c:v>
                </c:pt>
                <c:pt idx="6">
                  <c:v>58.058648382224</c:v>
                </c:pt>
              </c:numCache>
            </c:numRef>
          </c:val>
          <c:extLst>
            <c:ext xmlns:c16="http://schemas.microsoft.com/office/drawing/2014/chart" uri="{C3380CC4-5D6E-409C-BE32-E72D297353CC}">
              <c16:uniqueId val="{00000000-A4B8-437A-8A06-8B54AB28222C}"/>
            </c:ext>
          </c:extLst>
        </c:ser>
        <c:dLbls>
          <c:showLegendKey val="0"/>
          <c:showVal val="0"/>
          <c:showCatName val="0"/>
          <c:showSerName val="0"/>
          <c:showPercent val="0"/>
          <c:showBubbleSize val="0"/>
        </c:dLbls>
        <c:gapWidth val="182"/>
        <c:axId val="520907992"/>
        <c:axId val="520906680"/>
      </c:barChart>
      <c:catAx>
        <c:axId val="520907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6680"/>
        <c:crosses val="autoZero"/>
        <c:auto val="1"/>
        <c:lblAlgn val="ctr"/>
        <c:lblOffset val="100"/>
        <c:noMultiLvlLbl val="0"/>
      </c:catAx>
      <c:valAx>
        <c:axId val="52090668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7992"/>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r>
              <a:rPr lang="et-EE" b="1" noProof="0" dirty="0"/>
              <a:t>Kuskohast</a:t>
            </a:r>
            <a:r>
              <a:rPr lang="et-EE" b="1" baseline="0" noProof="0" dirty="0"/>
              <a:t> </a:t>
            </a:r>
            <a:r>
              <a:rPr lang="et-EE" b="1" baseline="0" dirty="0"/>
              <a:t>ostab</a:t>
            </a:r>
            <a:r>
              <a:rPr lang="en-US" b="1" dirty="0"/>
              <a:t>? </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title>
    <c:autoTitleDeleted val="0"/>
    <c:plotArea>
      <c:layout/>
      <c:barChart>
        <c:barDir val="bar"/>
        <c:grouping val="clustered"/>
        <c:varyColors val="0"/>
        <c:ser>
          <c:idx val="0"/>
          <c:order val="0"/>
          <c:tx>
            <c:strRef>
              <c:f>Sheet1!$B$1</c:f>
              <c:strCache>
                <c:ptCount val="1"/>
                <c:pt idx="0">
                  <c:v>Kui kaua tarbinud?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Mujalt, kus?</c:v>
                </c:pt>
                <c:pt idx="1">
                  <c:v>Esmatarbekaupade poest</c:v>
                </c:pt>
                <c:pt idx="2">
                  <c:v>Sõbralt</c:v>
                </c:pt>
                <c:pt idx="3">
                  <c:v>Internetist/veebipoest</c:v>
                </c:pt>
                <c:pt idx="4">
                  <c:v>Spetsiaalsest e-sigarettide poest</c:v>
                </c:pt>
              </c:strCache>
            </c:strRef>
          </c:cat>
          <c:val>
            <c:numRef>
              <c:f>Sheet1!$B$2:$B$6</c:f>
              <c:numCache>
                <c:formatCode>0</c:formatCode>
                <c:ptCount val="5"/>
                <c:pt idx="0">
                  <c:v>1.9364055907620101</c:v>
                </c:pt>
                <c:pt idx="1">
                  <c:v>2.7188094366727498</c:v>
                </c:pt>
                <c:pt idx="2">
                  <c:v>12.675715147061906</c:v>
                </c:pt>
                <c:pt idx="3">
                  <c:v>40.932209428017366</c:v>
                </c:pt>
                <c:pt idx="4">
                  <c:v>41.736860397485934</c:v>
                </c:pt>
              </c:numCache>
            </c:numRef>
          </c:val>
          <c:extLst>
            <c:ext xmlns:c16="http://schemas.microsoft.com/office/drawing/2014/chart" uri="{C3380CC4-5D6E-409C-BE32-E72D297353CC}">
              <c16:uniqueId val="{00000000-40AC-472F-996D-17579C78C1A8}"/>
            </c:ext>
          </c:extLst>
        </c:ser>
        <c:dLbls>
          <c:showLegendKey val="0"/>
          <c:showVal val="0"/>
          <c:showCatName val="0"/>
          <c:showSerName val="0"/>
          <c:showPercent val="0"/>
          <c:showBubbleSize val="0"/>
        </c:dLbls>
        <c:gapWidth val="182"/>
        <c:axId val="520907992"/>
        <c:axId val="520906680"/>
      </c:barChart>
      <c:catAx>
        <c:axId val="520907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6680"/>
        <c:crosses val="autoZero"/>
        <c:auto val="1"/>
        <c:lblAlgn val="ctr"/>
        <c:lblOffset val="100"/>
        <c:noMultiLvlLbl val="0"/>
      </c:catAx>
      <c:valAx>
        <c:axId val="52090668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7992"/>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Nõustun täielikult</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Seadused, mis keelustaksid e-sigarettide kasutamise avalikes siseruumides ja sunniks e-sigarette kasutama vaid tavaliste sigarettide suitsetamiseks mõeldud aladel, paneks mind nendele toodetele üle minemisest hoiduma</c:v>
                </c:pt>
                <c:pt idx="1">
                  <c:v>Kui valitsus keelustaks info e-sigarettide kohta poodides, kus neid müüakse (nt jaemüügikauplused), oleks e-sigarettidele üleminek minu jaoks vähem tõenäoline</c:v>
                </c:pt>
                <c:pt idx="2">
                  <c:v>Läheksin tõenäolisemalt üle e-sigarettidele, kui valitsus annaks nende tervisemõjude ja tavaliste sigarettide suitsetamisest loobumisel mängitava rolli kohta selgust</c:v>
                </c:pt>
                <c:pt idx="3">
                  <c:v>Kui läksin üle e-sigarettidele, oli minu jaoks oluline, et neid müüvates poodides oleks mul ligipääs nende toodete kohta käivale infole. Teadliku valiku e-sigarettide kasutamise kohta sain teha alles siis, kui olin toodetega tutvunud</c:v>
                </c:pt>
                <c:pt idx="4">
                  <c:v> Minu jaoks on üleminek e-sigarettidele olnud positiivne areng</c:v>
                </c:pt>
              </c:strCache>
            </c:strRef>
          </c:cat>
          <c:val>
            <c:numRef>
              <c:f>Sheet1!$B$2:$B$6</c:f>
              <c:numCache>
                <c:formatCode>0</c:formatCode>
                <c:ptCount val="5"/>
                <c:pt idx="0">
                  <c:v>16.258417391538842</c:v>
                </c:pt>
                <c:pt idx="1">
                  <c:v>29.995913424738603</c:v>
                </c:pt>
                <c:pt idx="2">
                  <c:v>37.915824905638686</c:v>
                </c:pt>
                <c:pt idx="3">
                  <c:v>40.728546312604344</c:v>
                </c:pt>
                <c:pt idx="4">
                  <c:v>42.905628324375158</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Pigem nõustun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Seadused, mis keelustaksid e-sigarettide kasutamise avalikes siseruumides ja sunniks e-sigarette kasutama vaid tavaliste sigarettide suitsetamiseks mõeldud aladel, paneks mind nendele toodetele üle minemisest hoiduma</c:v>
                </c:pt>
                <c:pt idx="1">
                  <c:v>Kui valitsus keelustaks info e-sigarettide kohta poodides, kus neid müüakse (nt jaemüügikauplused), oleks e-sigarettidele üleminek minu jaoks vähem tõenäoline</c:v>
                </c:pt>
                <c:pt idx="2">
                  <c:v>Läheksin tõenäolisemalt üle e-sigarettidele, kui valitsus annaks nende tervisemõjude ja tavaliste sigarettide suitsetamisest loobumisel mängitava rolli kohta selgust</c:v>
                </c:pt>
                <c:pt idx="3">
                  <c:v>Kui läksin üle e-sigarettidele, oli minu jaoks oluline, et neid müüvates poodides oleks mul ligipääs nende toodete kohta käivale infole. Teadliku valiku e-sigarettide kasutamise kohta sain teha alles siis, kui olin toodetega tutvunud</c:v>
                </c:pt>
                <c:pt idx="4">
                  <c:v> Minu jaoks on üleminek e-sigarettidele olnud positiivne areng</c:v>
                </c:pt>
              </c:strCache>
            </c:strRef>
          </c:cat>
          <c:val>
            <c:numRef>
              <c:f>Sheet1!$C$2:$C$6</c:f>
              <c:numCache>
                <c:formatCode>0</c:formatCode>
                <c:ptCount val="5"/>
                <c:pt idx="0">
                  <c:v>29.014569344654301</c:v>
                </c:pt>
                <c:pt idx="1">
                  <c:v>29.735991372394743</c:v>
                </c:pt>
                <c:pt idx="2">
                  <c:v>38.14351376982205</c:v>
                </c:pt>
                <c:pt idx="3">
                  <c:v>24.068768140714717</c:v>
                </c:pt>
                <c:pt idx="4">
                  <c:v>31.625626162091013</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Ei oska öelda</c:v>
                </c:pt>
              </c:strCache>
            </c:strRef>
          </c:tx>
          <c:spPr>
            <a:solidFill>
              <a:schemeClr val="bg1"/>
            </a:solidFill>
            <a:ln>
              <a:noFill/>
            </a:ln>
            <a:effectLst/>
          </c:spPr>
          <c:invertIfNegative val="0"/>
          <c:dLbls>
            <c:dLbl>
              <c:idx val="7"/>
              <c:layout>
                <c:manualLayout>
                  <c:x val="-1.5967405792625897E-16"/>
                  <c:y val="2.57913056899275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5C-48D4-902C-FDDC6BD441C3}"/>
                </c:ext>
              </c:extLst>
            </c:dLbl>
            <c:dLbl>
              <c:idx val="8"/>
              <c:delete val="1"/>
              <c:extLst>
                <c:ext xmlns:c15="http://schemas.microsoft.com/office/drawing/2012/chart" uri="{CE6537A1-D6FC-4f65-9D91-7224C49458BB}"/>
                <c:ext xmlns:c16="http://schemas.microsoft.com/office/drawing/2014/chart" uri="{C3380CC4-5D6E-409C-BE32-E72D297353CC}">
                  <c16:uniqueId val="{00000004-815C-48D4-902C-FDDC6BD441C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Seadused, mis keelustaksid e-sigarettide kasutamise avalikes siseruumides ja sunniks e-sigarette kasutama vaid tavaliste sigarettide suitsetamiseks mõeldud aladel, paneks mind nendele toodetele üle minemisest hoiduma</c:v>
                </c:pt>
                <c:pt idx="1">
                  <c:v>Kui valitsus keelustaks info e-sigarettide kohta poodides, kus neid müüakse (nt jaemüügikauplused), oleks e-sigarettidele üleminek minu jaoks vähem tõenäoline</c:v>
                </c:pt>
                <c:pt idx="2">
                  <c:v>Läheksin tõenäolisemalt üle e-sigarettidele, kui valitsus annaks nende tervisemõjude ja tavaliste sigarettide suitsetamisest loobumisel mängitava rolli kohta selgust</c:v>
                </c:pt>
                <c:pt idx="3">
                  <c:v>Kui läksin üle e-sigarettidele, oli minu jaoks oluline, et neid müüvates poodides oleks mul ligipääs nende toodete kohta käivale infole. Teadliku valiku e-sigarettide kasutamise kohta sain teha alles siis, kui olin toodetega tutvunud</c:v>
                </c:pt>
                <c:pt idx="4">
                  <c:v> Minu jaoks on üleminek e-sigarettidele olnud positiivne areng</c:v>
                </c:pt>
              </c:strCache>
            </c:strRef>
          </c:cat>
          <c:val>
            <c:numRef>
              <c:f>Sheet1!$D$2:$D$6</c:f>
              <c:numCache>
                <c:formatCode>0</c:formatCode>
                <c:ptCount val="5"/>
                <c:pt idx="0">
                  <c:v>7.6942227047890999</c:v>
                </c:pt>
                <c:pt idx="1">
                  <c:v>15.733708878605759</c:v>
                </c:pt>
                <c:pt idx="2">
                  <c:v>8.9599334286187293</c:v>
                </c:pt>
                <c:pt idx="3">
                  <c:v>13.329570665596172</c:v>
                </c:pt>
                <c:pt idx="4">
                  <c:v>10.665770163918205</c:v>
                </c:pt>
              </c:numCache>
            </c:numRef>
          </c:val>
          <c:extLst>
            <c:ext xmlns:c16="http://schemas.microsoft.com/office/drawing/2014/chart" uri="{C3380CC4-5D6E-409C-BE32-E72D297353CC}">
              <c16:uniqueId val="{00000002-664D-4757-93B8-8AD4F7A000B2}"/>
            </c:ext>
          </c:extLst>
        </c:ser>
        <c:ser>
          <c:idx val="3"/>
          <c:order val="3"/>
          <c:tx>
            <c:strRef>
              <c:f>Sheet1!$E$1</c:f>
              <c:strCache>
                <c:ptCount val="1"/>
                <c:pt idx="0">
                  <c:v>Pigem ei nõustu</c:v>
                </c:pt>
              </c:strCache>
            </c:strRef>
          </c:tx>
          <c:spPr>
            <a:solidFill>
              <a:srgbClr val="FF5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Seadused, mis keelustaksid e-sigarettide kasutamise avalikes siseruumides ja sunniks e-sigarette kasutama vaid tavaliste sigarettide suitsetamiseks mõeldud aladel, paneks mind nendele toodetele üle minemisest hoiduma</c:v>
                </c:pt>
                <c:pt idx="1">
                  <c:v>Kui valitsus keelustaks info e-sigarettide kohta poodides, kus neid müüakse (nt jaemüügikauplused), oleks e-sigarettidele üleminek minu jaoks vähem tõenäoline</c:v>
                </c:pt>
                <c:pt idx="2">
                  <c:v>Läheksin tõenäolisemalt üle e-sigarettidele, kui valitsus annaks nende tervisemõjude ja tavaliste sigarettide suitsetamisest loobumisel mängitava rolli kohta selgust</c:v>
                </c:pt>
                <c:pt idx="3">
                  <c:v>Kui läksin üle e-sigarettidele, oli minu jaoks oluline, et neid müüvates poodides oleks mul ligipääs nende toodete kohta käivale infole. Teadliku valiku e-sigarettide kasutamise kohta sain teha alles siis, kui olin toodetega tutvunud</c:v>
                </c:pt>
                <c:pt idx="4">
                  <c:v> Minu jaoks on üleminek e-sigarettidele olnud positiivne areng</c:v>
                </c:pt>
              </c:strCache>
            </c:strRef>
          </c:cat>
          <c:val>
            <c:numRef>
              <c:f>Sheet1!$E$2:$E$6</c:f>
              <c:numCache>
                <c:formatCode>0</c:formatCode>
                <c:ptCount val="5"/>
                <c:pt idx="0">
                  <c:v>20.824188441930247</c:v>
                </c:pt>
                <c:pt idx="1">
                  <c:v>11.882328785804471</c:v>
                </c:pt>
                <c:pt idx="2">
                  <c:v>14.9807278959205</c:v>
                </c:pt>
                <c:pt idx="3">
                  <c:v>15.426859036930296</c:v>
                </c:pt>
                <c:pt idx="4">
                  <c:v>9.7330958219274049</c:v>
                </c:pt>
              </c:numCache>
            </c:numRef>
          </c:val>
          <c:extLst>
            <c:ext xmlns:c16="http://schemas.microsoft.com/office/drawing/2014/chart" uri="{C3380CC4-5D6E-409C-BE32-E72D297353CC}">
              <c16:uniqueId val="{00000003-664D-4757-93B8-8AD4F7A000B2}"/>
            </c:ext>
          </c:extLst>
        </c:ser>
        <c:ser>
          <c:idx val="4"/>
          <c:order val="4"/>
          <c:tx>
            <c:strRef>
              <c:f>Sheet1!$F$1</c:f>
              <c:strCache>
                <c:ptCount val="1"/>
                <c:pt idx="0">
                  <c:v>Ei nõustu üldse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Seadused, mis keelustaksid e-sigarettide kasutamise avalikes siseruumides ja sunniks e-sigarette kasutama vaid tavaliste sigarettide suitsetamiseks mõeldud aladel, paneks mind nendele toodetele üle minemisest hoiduma</c:v>
                </c:pt>
                <c:pt idx="1">
                  <c:v>Kui valitsus keelustaks info e-sigarettide kohta poodides, kus neid müüakse (nt jaemüügikauplused), oleks e-sigarettidele üleminek minu jaoks vähem tõenäoline</c:v>
                </c:pt>
                <c:pt idx="2">
                  <c:v>Läheksin tõenäolisemalt üle e-sigarettidele, kui valitsus annaks nende tervisemõjude ja tavaliste sigarettide suitsetamisest loobumisel mängitava rolli kohta selgust</c:v>
                </c:pt>
                <c:pt idx="3">
                  <c:v>Kui läksin üle e-sigarettidele, oli minu jaoks oluline, et neid müüvates poodides oleks mul ligipääs nende toodete kohta käivale infole. Teadliku valiku e-sigarettide kasutamise kohta sain teha alles siis, kui olin toodetega tutvunud</c:v>
                </c:pt>
                <c:pt idx="4">
                  <c:v> Minu jaoks on üleminek e-sigarettidele olnud positiivne areng</c:v>
                </c:pt>
              </c:strCache>
            </c:strRef>
          </c:cat>
          <c:val>
            <c:numRef>
              <c:f>Sheet1!$F$2:$F$6</c:f>
              <c:numCache>
                <c:formatCode>0</c:formatCode>
                <c:ptCount val="5"/>
                <c:pt idx="0">
                  <c:v>26.208602117087487</c:v>
                </c:pt>
                <c:pt idx="1">
                  <c:v>12.652057538456399</c:v>
                </c:pt>
                <c:pt idx="3">
                  <c:v>6.4462558441544537</c:v>
                </c:pt>
                <c:pt idx="4">
                  <c:v>5.0698795276881938</c:v>
                </c:pt>
              </c:numCache>
            </c:numRef>
          </c:val>
          <c:extLst>
            <c:ext xmlns:c16="http://schemas.microsoft.com/office/drawing/2014/chart" uri="{C3380CC4-5D6E-409C-BE32-E72D297353CC}">
              <c16:uniqueId val="{00000002-815C-48D4-902C-FDDC6BD441C3}"/>
            </c:ext>
          </c:extLst>
        </c:ser>
        <c:dLbls>
          <c:showLegendKey val="0"/>
          <c:showVal val="0"/>
          <c:showCatName val="0"/>
          <c:showSerName val="0"/>
          <c:showPercent val="0"/>
          <c:showBubbleSize val="0"/>
        </c:dLbls>
        <c:gapWidth val="99"/>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Kindlasti nõustun</c:v>
                </c:pt>
              </c:strCache>
            </c:strRef>
          </c:tx>
          <c:spPr>
            <a:solidFill>
              <a:schemeClr val="accent1"/>
            </a:solidFill>
            <a:ln>
              <a:solidFill>
                <a:schemeClr val="accent2">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Valitsus peaks sigarettide tarbimise keelama</c:v>
                </c:pt>
                <c:pt idx="1">
                  <c:v> Valitsus peaks muutma vähem kahjulikud tubakatooted  suitsetajatele kättesaadavaks</c:v>
                </c:pt>
                <c:pt idx="2">
                  <c:v>Valitsuse tervishoiupoliitika peaks tagama, et need, kes soovivad suitsetamist jätkata, kasutaksid selleks tooteid, mille väiksem kahjulikkus on teaduslikult tõestatud</c:v>
                </c:pt>
                <c:pt idx="3">
                  <c:v>Alaealistel (alla 18 aastastel)  ei tohiks olla juurdepääsu ühelegi tubakatootele (sigaretid, suitsetamistubakas, aga ka e-sigaretid ja muud sarnased tooted)</c:v>
                </c:pt>
              </c:strCache>
            </c:strRef>
          </c:cat>
          <c:val>
            <c:numRef>
              <c:f>Sheet1!$B$2:$B$5</c:f>
              <c:numCache>
                <c:formatCode>0</c:formatCode>
                <c:ptCount val="4"/>
                <c:pt idx="0">
                  <c:v>14.934398196928022</c:v>
                </c:pt>
                <c:pt idx="1">
                  <c:v>26.6530619599869</c:v>
                </c:pt>
                <c:pt idx="2">
                  <c:v>32.404911091796677</c:v>
                </c:pt>
                <c:pt idx="3">
                  <c:v>82.020477026074886</c:v>
                </c:pt>
              </c:numCache>
            </c:numRef>
          </c:val>
          <c:extLst>
            <c:ext xmlns:c16="http://schemas.microsoft.com/office/drawing/2014/chart" uri="{C3380CC4-5D6E-409C-BE32-E72D297353CC}">
              <c16:uniqueId val="{00000000-F9C7-4734-B38E-B1B929C14914}"/>
            </c:ext>
          </c:extLst>
        </c:ser>
        <c:ser>
          <c:idx val="1"/>
          <c:order val="1"/>
          <c:tx>
            <c:strRef>
              <c:f>Sheet1!$C$1</c:f>
              <c:strCache>
                <c:ptCount val="1"/>
                <c:pt idx="0">
                  <c:v>Pigem nõustun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Valitsus peaks sigarettide tarbimise keelama</c:v>
                </c:pt>
                <c:pt idx="1">
                  <c:v> Valitsus peaks muutma vähem kahjulikud tubakatooted  suitsetajatele kättesaadavaks</c:v>
                </c:pt>
                <c:pt idx="2">
                  <c:v>Valitsuse tervishoiupoliitika peaks tagama, et need, kes soovivad suitsetamist jätkata, kasutaksid selleks tooteid, mille väiksem kahjulikkus on teaduslikult tõestatud</c:v>
                </c:pt>
                <c:pt idx="3">
                  <c:v>Alaealistel (alla 18 aastastel)  ei tohiks olla juurdepääsu ühelegi tubakatootele (sigaretid, suitsetamistubakas, aga ka e-sigaretid ja muud sarnased tooted)</c:v>
                </c:pt>
              </c:strCache>
            </c:strRef>
          </c:cat>
          <c:val>
            <c:numRef>
              <c:f>Sheet1!$C$2:$C$5</c:f>
              <c:numCache>
                <c:formatCode>0</c:formatCode>
                <c:ptCount val="4"/>
                <c:pt idx="0">
                  <c:v>20.938699613506056</c:v>
                </c:pt>
                <c:pt idx="1">
                  <c:v>43.006644514282129</c:v>
                </c:pt>
                <c:pt idx="2">
                  <c:v>45.547471711593786</c:v>
                </c:pt>
                <c:pt idx="3">
                  <c:v>13.577016371208686</c:v>
                </c:pt>
              </c:numCache>
            </c:numRef>
          </c:val>
          <c:extLst>
            <c:ext xmlns:c16="http://schemas.microsoft.com/office/drawing/2014/chart" uri="{C3380CC4-5D6E-409C-BE32-E72D297353CC}">
              <c16:uniqueId val="{00000001-F9C7-4734-B38E-B1B929C14914}"/>
            </c:ext>
          </c:extLst>
        </c:ser>
        <c:ser>
          <c:idx val="2"/>
          <c:order val="2"/>
          <c:tx>
            <c:strRef>
              <c:f>Sheet1!$D$1</c:f>
              <c:strCache>
                <c:ptCount val="1"/>
                <c:pt idx="0">
                  <c:v>Ei oska öelda</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Valitsus peaks sigarettide tarbimise keelama</c:v>
                </c:pt>
                <c:pt idx="1">
                  <c:v> Valitsus peaks muutma vähem kahjulikud tubakatooted  suitsetajatele kättesaadavaks</c:v>
                </c:pt>
                <c:pt idx="2">
                  <c:v>Valitsuse tervishoiupoliitika peaks tagama, et need, kes soovivad suitsetamist jätkata, kasutaksid selleks tooteid, mille väiksem kahjulikkus on teaduslikult tõestatud</c:v>
                </c:pt>
                <c:pt idx="3">
                  <c:v>Alaealistel (alla 18 aastastel)  ei tohiks olla juurdepääsu ühelegi tubakatootele (sigaretid, suitsetamistubakas, aga ka e-sigaretid ja muud sarnased tooted)</c:v>
                </c:pt>
              </c:strCache>
            </c:strRef>
          </c:cat>
          <c:val>
            <c:numRef>
              <c:f>Sheet1!$D$2:$D$5</c:f>
              <c:numCache>
                <c:formatCode>0</c:formatCode>
                <c:ptCount val="4"/>
                <c:pt idx="0">
                  <c:v>10.07523690045789</c:v>
                </c:pt>
                <c:pt idx="1">
                  <c:v>6.7392695760021315</c:v>
                </c:pt>
                <c:pt idx="2">
                  <c:v>5.9314825912497877</c:v>
                </c:pt>
                <c:pt idx="3">
                  <c:v>0.8774417440614527</c:v>
                </c:pt>
              </c:numCache>
            </c:numRef>
          </c:val>
          <c:extLst>
            <c:ext xmlns:c16="http://schemas.microsoft.com/office/drawing/2014/chart" uri="{C3380CC4-5D6E-409C-BE32-E72D297353CC}">
              <c16:uniqueId val="{00000002-F9C7-4734-B38E-B1B929C14914}"/>
            </c:ext>
          </c:extLst>
        </c:ser>
        <c:ser>
          <c:idx val="3"/>
          <c:order val="3"/>
          <c:tx>
            <c:strRef>
              <c:f>Sheet1!$E$1</c:f>
              <c:strCache>
                <c:ptCount val="1"/>
                <c:pt idx="0">
                  <c:v>Pigem ei nõustu</c:v>
                </c:pt>
              </c:strCache>
            </c:strRef>
          </c:tx>
          <c:spPr>
            <a:solidFill>
              <a:srgbClr val="FF99C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Valitsus peaks sigarettide tarbimise keelama</c:v>
                </c:pt>
                <c:pt idx="1">
                  <c:v> Valitsus peaks muutma vähem kahjulikud tubakatooted  suitsetajatele kättesaadavaks</c:v>
                </c:pt>
                <c:pt idx="2">
                  <c:v>Valitsuse tervishoiupoliitika peaks tagama, et need, kes soovivad suitsetamist jätkata, kasutaksid selleks tooteid, mille väiksem kahjulikkus on teaduslikult tõestatud</c:v>
                </c:pt>
                <c:pt idx="3">
                  <c:v>Alaealistel (alla 18 aastastel)  ei tohiks olla juurdepääsu ühelegi tubakatootele (sigaretid, suitsetamistubakas, aga ka e-sigaretid ja muud sarnased tooted)</c:v>
                </c:pt>
              </c:strCache>
            </c:strRef>
          </c:cat>
          <c:val>
            <c:numRef>
              <c:f>Sheet1!$E$2:$E$5</c:f>
              <c:numCache>
                <c:formatCode>0</c:formatCode>
                <c:ptCount val="4"/>
                <c:pt idx="0">
                  <c:v>33.905858018661114</c:v>
                </c:pt>
                <c:pt idx="1">
                  <c:v>13.439878022439821</c:v>
                </c:pt>
                <c:pt idx="2">
                  <c:v>10.004938249736956</c:v>
                </c:pt>
                <c:pt idx="3">
                  <c:v>1.8084753417569974</c:v>
                </c:pt>
              </c:numCache>
            </c:numRef>
          </c:val>
          <c:extLst>
            <c:ext xmlns:c16="http://schemas.microsoft.com/office/drawing/2014/chart" uri="{C3380CC4-5D6E-409C-BE32-E72D297353CC}">
              <c16:uniqueId val="{00000003-F9C7-4734-B38E-B1B929C14914}"/>
            </c:ext>
          </c:extLst>
        </c:ser>
        <c:ser>
          <c:idx val="4"/>
          <c:order val="4"/>
          <c:tx>
            <c:strRef>
              <c:f>Sheet1!$F$1</c:f>
              <c:strCache>
                <c:ptCount val="1"/>
                <c:pt idx="0">
                  <c:v>Ei nõustu üldse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Valitsus peaks sigarettide tarbimise keelama</c:v>
                </c:pt>
                <c:pt idx="1">
                  <c:v> Valitsus peaks muutma vähem kahjulikud tubakatooted  suitsetajatele kättesaadavaks</c:v>
                </c:pt>
                <c:pt idx="2">
                  <c:v>Valitsuse tervishoiupoliitika peaks tagama, et need, kes soovivad suitsetamist jätkata, kasutaksid selleks tooteid, mille väiksem kahjulikkus on teaduslikult tõestatud</c:v>
                </c:pt>
                <c:pt idx="3">
                  <c:v>Alaealistel (alla 18 aastastel)  ei tohiks olla juurdepääsu ühelegi tubakatootele (sigaretid, suitsetamistubakas, aga ka e-sigaretid ja muud sarnased tooted)</c:v>
                </c:pt>
              </c:strCache>
            </c:strRef>
          </c:cat>
          <c:val>
            <c:numRef>
              <c:f>Sheet1!$F$2:$F$5</c:f>
              <c:numCache>
                <c:formatCode>0</c:formatCode>
                <c:ptCount val="4"/>
                <c:pt idx="0">
                  <c:v>20.145807270446916</c:v>
                </c:pt>
                <c:pt idx="1">
                  <c:v>10.161145927289002</c:v>
                </c:pt>
                <c:pt idx="2">
                  <c:v>6.1111963556227211</c:v>
                </c:pt>
                <c:pt idx="3">
                  <c:v>1.7165895168979322</c:v>
                </c:pt>
              </c:numCache>
            </c:numRef>
          </c:val>
          <c:extLst>
            <c:ext xmlns:c16="http://schemas.microsoft.com/office/drawing/2014/chart" uri="{C3380CC4-5D6E-409C-BE32-E72D297353CC}">
              <c16:uniqueId val="{00000004-F9C7-4734-B38E-B1B929C14914}"/>
            </c:ext>
          </c:extLst>
        </c:ser>
        <c:dLbls>
          <c:showLegendKey val="0"/>
          <c:showVal val="0"/>
          <c:showCatName val="0"/>
          <c:showSerName val="0"/>
          <c:showPercent val="0"/>
          <c:showBubbleSize val="0"/>
        </c:dLbls>
        <c:gapWidth val="150"/>
        <c:overlap val="100"/>
        <c:axId val="493866808"/>
        <c:axId val="493869104"/>
      </c:barChart>
      <c:catAx>
        <c:axId val="493866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93869104"/>
        <c:crosses val="autoZero"/>
        <c:auto val="1"/>
        <c:lblAlgn val="ctr"/>
        <c:lblOffset val="100"/>
        <c:noMultiLvlLbl val="0"/>
      </c:catAx>
      <c:valAx>
        <c:axId val="49386910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93866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Kasutab igapäevaselt</c:v>
                </c:pt>
              </c:strCache>
            </c:strRef>
          </c:tx>
          <c:spPr>
            <a:solidFill>
              <a:srgbClr val="68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Sheet1!$B$2:$B$17</c:f>
              <c:numCache>
                <c:formatCode>0</c:formatCode>
                <c:ptCount val="16"/>
                <c:pt idx="0">
                  <c:v>21.790011873170627</c:v>
                </c:pt>
                <c:pt idx="1">
                  <c:v>17.263122448842068</c:v>
                </c:pt>
                <c:pt idx="3">
                  <c:v>8.2079556699644201</c:v>
                </c:pt>
                <c:pt idx="4">
                  <c:v>20.843472575136328</c:v>
                </c:pt>
                <c:pt idx="5">
                  <c:v>40.226280179322586</c:v>
                </c:pt>
                <c:pt idx="7">
                  <c:v>8.8824863238231213</c:v>
                </c:pt>
                <c:pt idx="8">
                  <c:v>18.653396871807434</c:v>
                </c:pt>
                <c:pt idx="9">
                  <c:v>22.818003841599435</c:v>
                </c:pt>
                <c:pt idx="10">
                  <c:v>23.924697395299731</c:v>
                </c:pt>
                <c:pt idx="12">
                  <c:v>13.050568538413282</c:v>
                </c:pt>
                <c:pt idx="13">
                  <c:v>25.443578571768775</c:v>
                </c:pt>
                <c:pt idx="15">
                  <c:v>18.72989268453496</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Pigem kasutab harva</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Sheet1!$C$2:$C$17</c:f>
              <c:numCache>
                <c:formatCode>0</c:formatCode>
                <c:ptCount val="16"/>
                <c:pt idx="0">
                  <c:v>4.0539819084743147</c:v>
                </c:pt>
                <c:pt idx="1">
                  <c:v>6.2826099261219595</c:v>
                </c:pt>
                <c:pt idx="3">
                  <c:v>5.0130931493683972</c:v>
                </c:pt>
                <c:pt idx="4">
                  <c:v>5.5397186805806911</c:v>
                </c:pt>
                <c:pt idx="5">
                  <c:v>8.3664412469590186</c:v>
                </c:pt>
                <c:pt idx="7">
                  <c:v>4.4354287716038518</c:v>
                </c:pt>
                <c:pt idx="8">
                  <c:v>3.5356741343291724</c:v>
                </c:pt>
                <c:pt idx="9">
                  <c:v>5.0247544200463139</c:v>
                </c:pt>
                <c:pt idx="10">
                  <c:v>11.184884092121214</c:v>
                </c:pt>
                <c:pt idx="12">
                  <c:v>6.0175351773560193</c:v>
                </c:pt>
                <c:pt idx="13">
                  <c:v>5.0202388931569635</c:v>
                </c:pt>
                <c:pt idx="15">
                  <c:v>5.560505863860369</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On varem kasutanud, kuid enam ei kasuta</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Sheet1!$D$2:$D$17</c:f>
              <c:numCache>
                <c:formatCode>0</c:formatCode>
                <c:ptCount val="16"/>
                <c:pt idx="0">
                  <c:v>13.800726421194732</c:v>
                </c:pt>
                <c:pt idx="1">
                  <c:v>19.134184196611027</c:v>
                </c:pt>
                <c:pt idx="3">
                  <c:v>18.574382171917797</c:v>
                </c:pt>
                <c:pt idx="4">
                  <c:v>16.604271078316305</c:v>
                </c:pt>
                <c:pt idx="5">
                  <c:v>22.33908043139434</c:v>
                </c:pt>
                <c:pt idx="7">
                  <c:v>20.249016894563823</c:v>
                </c:pt>
                <c:pt idx="8">
                  <c:v>19.566608452582987</c:v>
                </c:pt>
                <c:pt idx="9">
                  <c:v>14.350912296698365</c:v>
                </c:pt>
                <c:pt idx="10">
                  <c:v>16.779646482618919</c:v>
                </c:pt>
                <c:pt idx="12">
                  <c:v>14.007011019296925</c:v>
                </c:pt>
                <c:pt idx="13">
                  <c:v>21.424203410246967</c:v>
                </c:pt>
                <c:pt idx="15">
                  <c:v>17.406075470061914</c:v>
                </c:pt>
              </c:numCache>
            </c:numRef>
          </c:val>
          <c:extLst>
            <c:ext xmlns:c16="http://schemas.microsoft.com/office/drawing/2014/chart" uri="{C3380CC4-5D6E-409C-BE32-E72D297353CC}">
              <c16:uniqueId val="{00000002-664D-4757-93B8-8AD4F7A000B2}"/>
            </c:ext>
          </c:extLst>
        </c:ser>
        <c:ser>
          <c:idx val="3"/>
          <c:order val="3"/>
          <c:tx>
            <c:strRef>
              <c:f>Sheet1!$E$1</c:f>
              <c:strCache>
                <c:ptCount val="1"/>
                <c:pt idx="0">
                  <c:v>Ei</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Sheet1!$E$2:$E$17</c:f>
              <c:numCache>
                <c:formatCode>0</c:formatCode>
                <c:ptCount val="16"/>
                <c:pt idx="0">
                  <c:v>60.355279797160357</c:v>
                </c:pt>
                <c:pt idx="1">
                  <c:v>56.995317076820676</c:v>
                </c:pt>
                <c:pt idx="3">
                  <c:v>67.985442671946203</c:v>
                </c:pt>
                <c:pt idx="4">
                  <c:v>56.775842788740817</c:v>
                </c:pt>
                <c:pt idx="5">
                  <c:v>29.068198142324082</c:v>
                </c:pt>
                <c:pt idx="7">
                  <c:v>66.433068010009208</c:v>
                </c:pt>
                <c:pt idx="8">
                  <c:v>58.244320541280295</c:v>
                </c:pt>
                <c:pt idx="9">
                  <c:v>57.487394025678142</c:v>
                </c:pt>
                <c:pt idx="10">
                  <c:v>47.478255303078697</c:v>
                </c:pt>
                <c:pt idx="12">
                  <c:v>66.715835610352883</c:v>
                </c:pt>
                <c:pt idx="13">
                  <c:v>47.880042806054554</c:v>
                </c:pt>
                <c:pt idx="15">
                  <c:v>58.08398809333508</c:v>
                </c:pt>
              </c:numCache>
            </c:numRef>
          </c:val>
          <c:extLst>
            <c:ext xmlns:c16="http://schemas.microsoft.com/office/drawing/2014/chart" uri="{C3380CC4-5D6E-409C-BE32-E72D297353CC}">
              <c16:uniqueId val="{00000003-664D-4757-93B8-8AD4F7A000B2}"/>
            </c:ext>
          </c:extLst>
        </c:ser>
        <c:dLbls>
          <c:showLegendKey val="0"/>
          <c:showVal val="0"/>
          <c:showCatName val="0"/>
          <c:showSerName val="0"/>
          <c:showPercent val="0"/>
          <c:showBubbleSize val="0"/>
        </c:dLbls>
        <c:gapWidth val="46"/>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Sheet1!$A$2:$A$33</c:f>
              <c:strCache>
                <c:ptCount val="32"/>
                <c:pt idx="0">
                  <c:v>Alevik, küla</c:v>
                </c:pt>
                <c:pt idx="1">
                  <c:v>Maakonnakeskus, muu linn, alev</c:v>
                </c:pt>
                <c:pt idx="2">
                  <c:v>Suur linn</c:v>
                </c:pt>
                <c:pt idx="3">
                  <c:v>Pealinn</c:v>
                </c:pt>
                <c:pt idx="4">
                  <c:v>ASULATÜÜP</c:v>
                </c:pt>
                <c:pt idx="5">
                  <c:v>Lõuna-Eesti</c:v>
                </c:pt>
                <c:pt idx="6">
                  <c:v>Kesk-Eesti</c:v>
                </c:pt>
                <c:pt idx="7">
                  <c:v>Lääne-Eesti</c:v>
                </c:pt>
                <c:pt idx="8">
                  <c:v>Ida-Virumaa</c:v>
                </c:pt>
                <c:pt idx="9">
                  <c:v>Põhja-Eesti</c:v>
                </c:pt>
                <c:pt idx="10">
                  <c:v>Tallinn</c:v>
                </c:pt>
                <c:pt idx="11">
                  <c:v>REGIOON</c:v>
                </c:pt>
                <c:pt idx="12">
                  <c:v>Keeldus/ei oska öelda</c:v>
                </c:pt>
                <c:pt idx="13">
                  <c:v>Rohkem kui 1300 €</c:v>
                </c:pt>
                <c:pt idx="14">
                  <c:v>801 - 1300 €</c:v>
                </c:pt>
                <c:pt idx="15">
                  <c:v>Kuni 800 €</c:v>
                </c:pt>
                <c:pt idx="16">
                  <c:v>LEIBKONNA keskmine netosissetulek kuus KOKKU</c:v>
                </c:pt>
                <c:pt idx="17">
                  <c:v>Vene</c:v>
                </c:pt>
                <c:pt idx="18">
                  <c:v>Eesti</c:v>
                </c:pt>
                <c:pt idx="19">
                  <c:v>KEEL</c:v>
                </c:pt>
                <c:pt idx="20">
                  <c:v>Kõrgharidus</c:v>
                </c:pt>
                <c:pt idx="21">
                  <c:v>Keskharidus</c:v>
                </c:pt>
                <c:pt idx="22">
                  <c:v>Alg- ja põhiharidus</c:v>
                </c:pt>
                <c:pt idx="23">
                  <c:v>HARIDUS</c:v>
                </c:pt>
                <c:pt idx="24">
                  <c:v>65+</c:v>
                </c:pt>
                <c:pt idx="25">
                  <c:v>50-64</c:v>
                </c:pt>
                <c:pt idx="26">
                  <c:v>30-49</c:v>
                </c:pt>
                <c:pt idx="27">
                  <c:v>18-29</c:v>
                </c:pt>
                <c:pt idx="28">
                  <c:v>VANUS</c:v>
                </c:pt>
                <c:pt idx="29">
                  <c:v>Naine</c:v>
                </c:pt>
                <c:pt idx="30">
                  <c:v>Mees</c:v>
                </c:pt>
                <c:pt idx="31">
                  <c:v>SUGU</c:v>
                </c:pt>
              </c:strCache>
            </c:strRef>
          </c:cat>
          <c:val>
            <c:numRef>
              <c:f>Sheet1!$B$2:$B$33</c:f>
              <c:numCache>
                <c:formatCode>0</c:formatCode>
                <c:ptCount val="32"/>
                <c:pt idx="0">
                  <c:v>30.427786769666774</c:v>
                </c:pt>
                <c:pt idx="1">
                  <c:v>17.775094624406425</c:v>
                </c:pt>
                <c:pt idx="2">
                  <c:v>19.588711061706984</c:v>
                </c:pt>
                <c:pt idx="3">
                  <c:v>32.208407544219668</c:v>
                </c:pt>
                <c:pt idx="5">
                  <c:v>21.279414114042346</c:v>
                </c:pt>
                <c:pt idx="6">
                  <c:v>7.6459988681534501</c:v>
                </c:pt>
                <c:pt idx="7">
                  <c:v>11.204671329227152</c:v>
                </c:pt>
                <c:pt idx="8">
                  <c:v>12.057648271631564</c:v>
                </c:pt>
                <c:pt idx="9">
                  <c:v>15.603859872725675</c:v>
                </c:pt>
                <c:pt idx="10">
                  <c:v>32.208407544219668</c:v>
                </c:pt>
                <c:pt idx="12">
                  <c:v>13.889870619262961</c:v>
                </c:pt>
                <c:pt idx="13">
                  <c:v>25.327027266903297</c:v>
                </c:pt>
                <c:pt idx="14">
                  <c:v>22.09058798483801</c:v>
                </c:pt>
                <c:pt idx="15">
                  <c:v>38.692514128995583</c:v>
                </c:pt>
                <c:pt idx="17">
                  <c:v>34.473643754746803</c:v>
                </c:pt>
                <c:pt idx="18">
                  <c:v>65.526356245253098</c:v>
                </c:pt>
                <c:pt idx="20">
                  <c:v>13.607306537363794</c:v>
                </c:pt>
                <c:pt idx="21">
                  <c:v>75.604138828180908</c:v>
                </c:pt>
                <c:pt idx="22">
                  <c:v>10.788554634455211</c:v>
                </c:pt>
                <c:pt idx="24">
                  <c:v>12.839229159435877</c:v>
                </c:pt>
                <c:pt idx="25">
                  <c:v>22.170559728643564</c:v>
                </c:pt>
                <c:pt idx="26">
                  <c:v>40.701324227114725</c:v>
                </c:pt>
                <c:pt idx="27">
                  <c:v>24.288886884805702</c:v>
                </c:pt>
                <c:pt idx="29">
                  <c:v>42.526249382897667</c:v>
                </c:pt>
                <c:pt idx="30">
                  <c:v>57.473750617102205</c:v>
                </c:pt>
              </c:numCache>
            </c:numRef>
          </c:val>
          <c:extLst>
            <c:ext xmlns:c16="http://schemas.microsoft.com/office/drawing/2014/chart" uri="{C3380CC4-5D6E-409C-BE32-E72D297353CC}">
              <c16:uniqueId val="{00000000-736D-45BE-918F-CB66EF052CD3}"/>
            </c:ext>
          </c:extLst>
        </c:ser>
        <c:dLbls>
          <c:showLegendKey val="0"/>
          <c:showVal val="0"/>
          <c:showCatName val="0"/>
          <c:showSerName val="0"/>
          <c:showPercent val="0"/>
          <c:showBubbleSize val="0"/>
        </c:dLbls>
        <c:gapWidth val="66"/>
        <c:axId val="688953848"/>
        <c:axId val="688952208"/>
      </c:barChart>
      <c:catAx>
        <c:axId val="688953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8952208"/>
        <c:crosses val="autoZero"/>
        <c:auto val="1"/>
        <c:lblAlgn val="ctr"/>
        <c:lblOffset val="100"/>
        <c:noMultiLvlLbl val="0"/>
      </c:catAx>
      <c:valAx>
        <c:axId val="68895220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8953848"/>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Kasutan regulaarselt</c:v>
                </c:pt>
              </c:strCache>
            </c:strRef>
          </c:tx>
          <c:spPr>
            <a:solidFill>
              <a:srgbClr val="68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 Muud</c:v>
                </c:pt>
                <c:pt idx="1">
                  <c:v> Sigarid</c:v>
                </c:pt>
                <c:pt idx="2">
                  <c:v> Sigarillod</c:v>
                </c:pt>
                <c:pt idx="3">
                  <c:v> Suitsetamistubakas</c:v>
                </c:pt>
                <c:pt idx="4">
                  <c:v>E-sigaretid</c:v>
                </c:pt>
                <c:pt idx="5">
                  <c:v>Sigaretid</c:v>
                </c:pt>
              </c:strCache>
            </c:strRef>
          </c:cat>
          <c:val>
            <c:numRef>
              <c:f>Sheet1!$B$2:$B$7</c:f>
              <c:numCache>
                <c:formatCode>0</c:formatCode>
                <c:ptCount val="6"/>
                <c:pt idx="0">
                  <c:v>2.862360953151462</c:v>
                </c:pt>
                <c:pt idx="1">
                  <c:v>1.6152405568628494</c:v>
                </c:pt>
                <c:pt idx="2">
                  <c:v>1.8627136240162847</c:v>
                </c:pt>
                <c:pt idx="3">
                  <c:v>3.8099044481310478</c:v>
                </c:pt>
                <c:pt idx="4">
                  <c:v>7.4744376269165356</c:v>
                </c:pt>
                <c:pt idx="5">
                  <c:v>63.338079661522286</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Kasutan aeg-ajalt</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 Muud</c:v>
                </c:pt>
                <c:pt idx="1">
                  <c:v> Sigarid</c:v>
                </c:pt>
                <c:pt idx="2">
                  <c:v> Sigarillod</c:v>
                </c:pt>
                <c:pt idx="3">
                  <c:v> Suitsetamistubakas</c:v>
                </c:pt>
                <c:pt idx="4">
                  <c:v>E-sigaretid</c:v>
                </c:pt>
                <c:pt idx="5">
                  <c:v>Sigaretid</c:v>
                </c:pt>
              </c:strCache>
            </c:strRef>
          </c:cat>
          <c:val>
            <c:numRef>
              <c:f>Sheet1!$C$2:$C$7</c:f>
              <c:numCache>
                <c:formatCode>0</c:formatCode>
                <c:ptCount val="6"/>
                <c:pt idx="0">
                  <c:v>2.5766966956848365</c:v>
                </c:pt>
                <c:pt idx="1">
                  <c:v>10.737150770242494</c:v>
                </c:pt>
                <c:pt idx="2">
                  <c:v>16.922253355724891</c:v>
                </c:pt>
                <c:pt idx="3">
                  <c:v>8.6937098799437198</c:v>
                </c:pt>
                <c:pt idx="4">
                  <c:v>7.6561368480855974</c:v>
                </c:pt>
                <c:pt idx="5">
                  <c:v>22.435976770942965</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Kasutasin varem, enam ei kasuta</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 Muud</c:v>
                </c:pt>
                <c:pt idx="1">
                  <c:v> Sigarid</c:v>
                </c:pt>
                <c:pt idx="2">
                  <c:v> Sigarillod</c:v>
                </c:pt>
                <c:pt idx="3">
                  <c:v> Suitsetamistubakas</c:v>
                </c:pt>
                <c:pt idx="4">
                  <c:v>E-sigaretid</c:v>
                </c:pt>
                <c:pt idx="5">
                  <c:v>Sigaretid</c:v>
                </c:pt>
              </c:strCache>
            </c:strRef>
          </c:cat>
          <c:val>
            <c:numRef>
              <c:f>Sheet1!$D$2:$D$7</c:f>
              <c:numCache>
                <c:formatCode>0</c:formatCode>
                <c:ptCount val="6"/>
                <c:pt idx="0">
                  <c:v>0.67564433319729711</c:v>
                </c:pt>
                <c:pt idx="1">
                  <c:v>4.6762077123147749</c:v>
                </c:pt>
                <c:pt idx="2">
                  <c:v>6.3254716351216906</c:v>
                </c:pt>
                <c:pt idx="3">
                  <c:v>8.6864104343029123</c:v>
                </c:pt>
                <c:pt idx="4">
                  <c:v>14.488129776413713</c:v>
                </c:pt>
                <c:pt idx="5">
                  <c:v>5.4346530930314447</c:v>
                </c:pt>
              </c:numCache>
            </c:numRef>
          </c:val>
          <c:extLst>
            <c:ext xmlns:c16="http://schemas.microsoft.com/office/drawing/2014/chart" uri="{C3380CC4-5D6E-409C-BE32-E72D297353CC}">
              <c16:uniqueId val="{00000002-664D-4757-93B8-8AD4F7A000B2}"/>
            </c:ext>
          </c:extLst>
        </c:ser>
        <c:ser>
          <c:idx val="3"/>
          <c:order val="3"/>
          <c:tx>
            <c:strRef>
              <c:f>Sheet1!$E$1</c:f>
              <c:strCache>
                <c:ptCount val="1"/>
                <c:pt idx="0">
                  <c:v>Ei kasuta üldse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 Muud</c:v>
                </c:pt>
                <c:pt idx="1">
                  <c:v> Sigarid</c:v>
                </c:pt>
                <c:pt idx="2">
                  <c:v> Sigarillod</c:v>
                </c:pt>
                <c:pt idx="3">
                  <c:v> Suitsetamistubakas</c:v>
                </c:pt>
                <c:pt idx="4">
                  <c:v>E-sigaretid</c:v>
                </c:pt>
                <c:pt idx="5">
                  <c:v>Sigaretid</c:v>
                </c:pt>
              </c:strCache>
            </c:strRef>
          </c:cat>
          <c:val>
            <c:numRef>
              <c:f>Sheet1!$E$2:$E$7</c:f>
              <c:numCache>
                <c:formatCode>0</c:formatCode>
                <c:ptCount val="6"/>
                <c:pt idx="0">
                  <c:v>93.885298017966392</c:v>
                </c:pt>
                <c:pt idx="1">
                  <c:v>82.971400960579871</c:v>
                </c:pt>
                <c:pt idx="2">
                  <c:v>74.889561385137071</c:v>
                </c:pt>
                <c:pt idx="3">
                  <c:v>78.809975237622282</c:v>
                </c:pt>
                <c:pt idx="4">
                  <c:v>70.381295748584108</c:v>
                </c:pt>
                <c:pt idx="5">
                  <c:v>8.7912904745031835</c:v>
                </c:pt>
              </c:numCache>
            </c:numRef>
          </c:val>
          <c:extLst>
            <c:ext xmlns:c16="http://schemas.microsoft.com/office/drawing/2014/chart" uri="{C3380CC4-5D6E-409C-BE32-E72D297353CC}">
              <c16:uniqueId val="{00000003-664D-4757-93B8-8AD4F7A000B2}"/>
            </c:ext>
          </c:extLst>
        </c:ser>
        <c:dLbls>
          <c:showLegendKey val="0"/>
          <c:showVal val="0"/>
          <c:showCatName val="0"/>
          <c:showSerName val="0"/>
          <c:showPercent val="0"/>
          <c:showBubbleSize val="0"/>
        </c:dLbls>
        <c:gapWidth val="46"/>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Jah</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Sheet1!$B$2:$B$17</c:f>
              <c:numCache>
                <c:formatCode>0</c:formatCode>
                <c:ptCount val="16"/>
                <c:pt idx="0">
                  <c:v>52.51903250293941</c:v>
                </c:pt>
                <c:pt idx="1">
                  <c:v>49.599929208835931</c:v>
                </c:pt>
                <c:pt idx="3">
                  <c:v>56.255817551355115</c:v>
                </c:pt>
                <c:pt idx="4">
                  <c:v>50.778483173367164</c:v>
                </c:pt>
                <c:pt idx="5">
                  <c:v>42.434516107905665</c:v>
                </c:pt>
                <c:pt idx="7">
                  <c:v>55.326598213023267</c:v>
                </c:pt>
                <c:pt idx="8">
                  <c:v>60.358013680134093</c:v>
                </c:pt>
                <c:pt idx="9">
                  <c:v>46.714210747637111</c:v>
                </c:pt>
                <c:pt idx="10">
                  <c:v>45.847240351603645</c:v>
                </c:pt>
                <c:pt idx="12">
                  <c:v>53.264048266203609</c:v>
                </c:pt>
                <c:pt idx="13">
                  <c:v>48.656305369727626</c:v>
                </c:pt>
                <c:pt idx="15">
                  <c:v>50.608881580071461</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Pole kindel</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Sheet1!$C$2:$C$17</c:f>
              <c:numCache>
                <c:formatCode>0</c:formatCode>
                <c:ptCount val="16"/>
                <c:pt idx="0">
                  <c:v>11.082932646491054</c:v>
                </c:pt>
                <c:pt idx="1">
                  <c:v>11.724739285961087</c:v>
                </c:pt>
                <c:pt idx="3">
                  <c:v>13.380630397709952</c:v>
                </c:pt>
                <c:pt idx="4">
                  <c:v>12.353679340807524</c:v>
                </c:pt>
                <c:pt idx="5">
                  <c:v>3.2179198033157901</c:v>
                </c:pt>
                <c:pt idx="7">
                  <c:v>16.340323757609827</c:v>
                </c:pt>
                <c:pt idx="8">
                  <c:v>15.572137973237515</c:v>
                </c:pt>
                <c:pt idx="9">
                  <c:v>9.9455153492345527</c:v>
                </c:pt>
                <c:pt idx="10">
                  <c:v>7.8849229408014017</c:v>
                </c:pt>
                <c:pt idx="12">
                  <c:v>13.174088143405399</c:v>
                </c:pt>
                <c:pt idx="13">
                  <c:v>10.273940811776367</c:v>
                </c:pt>
                <c:pt idx="15">
                  <c:v>11.5029066663083</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Ei</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Sheet1!$D$2:$D$17</c:f>
              <c:numCache>
                <c:formatCode>0</c:formatCode>
                <c:ptCount val="16"/>
                <c:pt idx="0">
                  <c:v>36.398034850569573</c:v>
                </c:pt>
                <c:pt idx="1">
                  <c:v>38.675331505202898</c:v>
                </c:pt>
                <c:pt idx="3">
                  <c:v>30.363552050934938</c:v>
                </c:pt>
                <c:pt idx="4">
                  <c:v>36.867837485825241</c:v>
                </c:pt>
                <c:pt idx="5">
                  <c:v>54.34756408877854</c:v>
                </c:pt>
                <c:pt idx="7">
                  <c:v>28.333078029366892</c:v>
                </c:pt>
                <c:pt idx="8">
                  <c:v>24.069848346628415</c:v>
                </c:pt>
                <c:pt idx="9">
                  <c:v>43.340273903128313</c:v>
                </c:pt>
                <c:pt idx="10">
                  <c:v>46.267836707594981</c:v>
                </c:pt>
                <c:pt idx="12">
                  <c:v>33.561863590390999</c:v>
                </c:pt>
                <c:pt idx="13">
                  <c:v>41.069753818495968</c:v>
                </c:pt>
                <c:pt idx="15">
                  <c:v>37.888211753620105</c:v>
                </c:pt>
              </c:numCache>
            </c:numRef>
          </c:val>
          <c:extLst>
            <c:ext xmlns:c16="http://schemas.microsoft.com/office/drawing/2014/chart" uri="{C3380CC4-5D6E-409C-BE32-E72D297353CC}">
              <c16:uniqueId val="{00000002-664D-4757-93B8-8AD4F7A000B2}"/>
            </c:ext>
          </c:extLst>
        </c:ser>
        <c:dLbls>
          <c:showLegendKey val="0"/>
          <c:showVal val="0"/>
          <c:showCatName val="0"/>
          <c:showSerName val="0"/>
          <c:showPercent val="0"/>
          <c:showBubbleSize val="0"/>
        </c:dLbls>
        <c:gapWidth val="46"/>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Väga palju</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 </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Sheet1!$B$2:$B$17</c:f>
              <c:numCache>
                <c:formatCode>0</c:formatCode>
                <c:ptCount val="16"/>
                <c:pt idx="0">
                  <c:v>13.883158540034163</c:v>
                </c:pt>
                <c:pt idx="1">
                  <c:v>13.513371789206543</c:v>
                </c:pt>
                <c:pt idx="3">
                  <c:v>14.077704256734039</c:v>
                </c:pt>
                <c:pt idx="4">
                  <c:v>13.489254537950741</c:v>
                </c:pt>
                <c:pt idx="5">
                  <c:v>14.165857704321253</c:v>
                </c:pt>
                <c:pt idx="7">
                  <c:v>11.901444581227857</c:v>
                </c:pt>
                <c:pt idx="8">
                  <c:v>13.926132429690993</c:v>
                </c:pt>
                <c:pt idx="9">
                  <c:v>11.534481062074708</c:v>
                </c:pt>
                <c:pt idx="10">
                  <c:v>17.834021663149002</c:v>
                </c:pt>
                <c:pt idx="12">
                  <c:v>9.6634676718152299</c:v>
                </c:pt>
                <c:pt idx="13">
                  <c:v>16.566346698226543</c:v>
                </c:pt>
                <c:pt idx="15">
                  <c:v>13.641184059451533</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Mingil määral</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 </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Sheet1!$C$2:$C$17</c:f>
              <c:numCache>
                <c:formatCode>0</c:formatCode>
                <c:ptCount val="16"/>
                <c:pt idx="0">
                  <c:v>44.326601563269122</c:v>
                </c:pt>
                <c:pt idx="1">
                  <c:v>47.013092776224774</c:v>
                </c:pt>
                <c:pt idx="3">
                  <c:v>49.553698666548193</c:v>
                </c:pt>
                <c:pt idx="4">
                  <c:v>47.23292780660622</c:v>
                </c:pt>
                <c:pt idx="5">
                  <c:v>33.745156583665569</c:v>
                </c:pt>
                <c:pt idx="7">
                  <c:v>42.588982083370475</c:v>
                </c:pt>
                <c:pt idx="8">
                  <c:v>39.92366631105746</c:v>
                </c:pt>
                <c:pt idx="9">
                  <c:v>48.782672026508465</c:v>
                </c:pt>
                <c:pt idx="10">
                  <c:v>48.968415612338191</c:v>
                </c:pt>
                <c:pt idx="12">
                  <c:v>48.391293576588588</c:v>
                </c:pt>
                <c:pt idx="13">
                  <c:v>44.388182285585692</c:v>
                </c:pt>
                <c:pt idx="15">
                  <c:v>46.084539927447373</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Pole kindel</c:v>
                </c:pt>
              </c:strCache>
            </c:strRef>
          </c:tx>
          <c:spPr>
            <a:solidFill>
              <a:schemeClr val="bg1"/>
            </a:solidFill>
            <a:ln>
              <a:noFill/>
            </a:ln>
            <a:effectLst/>
          </c:spPr>
          <c:invertIfNegative val="0"/>
          <c:dLbls>
            <c:dLbl>
              <c:idx val="7"/>
              <c:layout>
                <c:manualLayout>
                  <c:x val="-1.5967405792625897E-16"/>
                  <c:y val="2.57913056899275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5C-48D4-902C-FDDC6BD441C3}"/>
                </c:ext>
              </c:extLst>
            </c:dLbl>
            <c:dLbl>
              <c:idx val="8"/>
              <c:delete val="1"/>
              <c:extLst>
                <c:ext xmlns:c15="http://schemas.microsoft.com/office/drawing/2012/chart" uri="{CE6537A1-D6FC-4f65-9D91-7224C49458BB}"/>
                <c:ext xmlns:c16="http://schemas.microsoft.com/office/drawing/2014/chart" uri="{C3380CC4-5D6E-409C-BE32-E72D297353CC}">
                  <c16:uniqueId val="{00000004-815C-48D4-902C-FDDC6BD441C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 </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Sheet1!$D$2:$D$17</c:f>
              <c:numCache>
                <c:formatCode>0</c:formatCode>
                <c:ptCount val="16"/>
                <c:pt idx="0">
                  <c:v>1.3225917430652991</c:v>
                </c:pt>
                <c:pt idx="1">
                  <c:v>2.3312299846040032</c:v>
                </c:pt>
                <c:pt idx="3">
                  <c:v>1.6897888418424167</c:v>
                </c:pt>
                <c:pt idx="4">
                  <c:v>2.3172119788357453</c:v>
                </c:pt>
                <c:pt idx="5">
                  <c:v>0</c:v>
                </c:pt>
                <c:pt idx="7">
                  <c:v>4.2784002794115494</c:v>
                </c:pt>
                <c:pt idx="8">
                  <c:v>0</c:v>
                </c:pt>
                <c:pt idx="9">
                  <c:v>2.1282951176620672</c:v>
                </c:pt>
                <c:pt idx="10">
                  <c:v>2.3133149057400328</c:v>
                </c:pt>
                <c:pt idx="12">
                  <c:v>1.504364826199085</c:v>
                </c:pt>
                <c:pt idx="13">
                  <c:v>2.3342994262628394</c:v>
                </c:pt>
                <c:pt idx="15">
                  <c:v>1.982606505751773</c:v>
                </c:pt>
              </c:numCache>
            </c:numRef>
          </c:val>
          <c:extLst>
            <c:ext xmlns:c16="http://schemas.microsoft.com/office/drawing/2014/chart" uri="{C3380CC4-5D6E-409C-BE32-E72D297353CC}">
              <c16:uniqueId val="{00000002-664D-4757-93B8-8AD4F7A000B2}"/>
            </c:ext>
          </c:extLst>
        </c:ser>
        <c:ser>
          <c:idx val="3"/>
          <c:order val="3"/>
          <c:tx>
            <c:strRef>
              <c:f>Sheet1!$E$1</c:f>
              <c:strCache>
                <c:ptCount val="1"/>
                <c:pt idx="0">
                  <c:v>Mitte eriti</c:v>
                </c:pt>
              </c:strCache>
            </c:strRef>
          </c:tx>
          <c:spPr>
            <a:solidFill>
              <a:srgbClr val="FF5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 </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Sheet1!$E$2:$E$17</c:f>
              <c:numCache>
                <c:formatCode>0</c:formatCode>
                <c:ptCount val="16"/>
                <c:pt idx="0">
                  <c:v>35.357835779260263</c:v>
                </c:pt>
                <c:pt idx="1">
                  <c:v>30.379364141545334</c:v>
                </c:pt>
                <c:pt idx="3">
                  <c:v>28.860565987266913</c:v>
                </c:pt>
                <c:pt idx="4">
                  <c:v>30.772288361814624</c:v>
                </c:pt>
                <c:pt idx="5">
                  <c:v>45.412892964824039</c:v>
                </c:pt>
                <c:pt idx="7">
                  <c:v>36.743942040105871</c:v>
                </c:pt>
                <c:pt idx="8">
                  <c:v>34.459214897621351</c:v>
                </c:pt>
                <c:pt idx="9">
                  <c:v>32.659631684962406</c:v>
                </c:pt>
                <c:pt idx="10">
                  <c:v>26.579734492943924</c:v>
                </c:pt>
                <c:pt idx="12">
                  <c:v>33.996680002743076</c:v>
                </c:pt>
                <c:pt idx="13">
                  <c:v>30.705399740326044</c:v>
                </c:pt>
                <c:pt idx="15">
                  <c:v>32.100112007558799</c:v>
                </c:pt>
              </c:numCache>
            </c:numRef>
          </c:val>
          <c:extLst>
            <c:ext xmlns:c16="http://schemas.microsoft.com/office/drawing/2014/chart" uri="{C3380CC4-5D6E-409C-BE32-E72D297353CC}">
              <c16:uniqueId val="{00000003-664D-4757-93B8-8AD4F7A000B2}"/>
            </c:ext>
          </c:extLst>
        </c:ser>
        <c:ser>
          <c:idx val="4"/>
          <c:order val="4"/>
          <c:tx>
            <c:strRef>
              <c:f>Sheet1!$F$1</c:f>
              <c:strCache>
                <c:ptCount val="1"/>
                <c:pt idx="0">
                  <c:v>Üldse mitte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Vene</c:v>
                </c:pt>
                <c:pt idx="1">
                  <c:v>Eesti</c:v>
                </c:pt>
                <c:pt idx="2">
                  <c:v>KEEL </c:v>
                </c:pt>
                <c:pt idx="3">
                  <c:v>Kõrgharidus</c:v>
                </c:pt>
                <c:pt idx="4">
                  <c:v>Keskharidus</c:v>
                </c:pt>
                <c:pt idx="5">
                  <c:v>Alg- ja põhiharidus</c:v>
                </c:pt>
                <c:pt idx="6">
                  <c:v>HARIDUS</c:v>
                </c:pt>
                <c:pt idx="7">
                  <c:v>65+</c:v>
                </c:pt>
                <c:pt idx="8">
                  <c:v>50-64</c:v>
                </c:pt>
                <c:pt idx="9">
                  <c:v>30-49</c:v>
                </c:pt>
                <c:pt idx="10">
                  <c:v>18-29</c:v>
                </c:pt>
                <c:pt idx="11">
                  <c:v>VANUS</c:v>
                </c:pt>
                <c:pt idx="12">
                  <c:v>Naine</c:v>
                </c:pt>
                <c:pt idx="13">
                  <c:v>Mees</c:v>
                </c:pt>
                <c:pt idx="14">
                  <c:v>SUGU</c:v>
                </c:pt>
                <c:pt idx="15">
                  <c:v>KÕIK VASTAJAD</c:v>
                </c:pt>
              </c:strCache>
            </c:strRef>
          </c:cat>
          <c:val>
            <c:numRef>
              <c:f>Sheet1!$F$2:$F$17</c:f>
              <c:numCache>
                <c:formatCode>0</c:formatCode>
                <c:ptCount val="16"/>
                <c:pt idx="0">
                  <c:v>5.1098123743711943</c:v>
                </c:pt>
                <c:pt idx="1">
                  <c:v>6.7629413084192516</c:v>
                </c:pt>
                <c:pt idx="3">
                  <c:v>5.8182422476084383</c:v>
                </c:pt>
                <c:pt idx="4">
                  <c:v>6.1883173147925881</c:v>
                </c:pt>
                <c:pt idx="5">
                  <c:v>6.6760927471891218</c:v>
                </c:pt>
                <c:pt idx="7">
                  <c:v>4.4872310158842525</c:v>
                </c:pt>
                <c:pt idx="8">
                  <c:v>11.690986361630213</c:v>
                </c:pt>
                <c:pt idx="9">
                  <c:v>4.8949201087923511</c:v>
                </c:pt>
                <c:pt idx="10">
                  <c:v>4.3045133258288857</c:v>
                </c:pt>
                <c:pt idx="12">
                  <c:v>6.4441939226540557</c:v>
                </c:pt>
                <c:pt idx="13">
                  <c:v>6.0057718495988404</c:v>
                </c:pt>
                <c:pt idx="15">
                  <c:v>6.1915574997903775</c:v>
                </c:pt>
              </c:numCache>
            </c:numRef>
          </c:val>
          <c:extLst>
            <c:ext xmlns:c16="http://schemas.microsoft.com/office/drawing/2014/chart" uri="{C3380CC4-5D6E-409C-BE32-E72D297353CC}">
              <c16:uniqueId val="{00000002-815C-48D4-902C-FDDC6BD441C3}"/>
            </c:ext>
          </c:extLst>
        </c:ser>
        <c:dLbls>
          <c:showLegendKey val="0"/>
          <c:showVal val="0"/>
          <c:showCatName val="0"/>
          <c:showSerName val="0"/>
          <c:showPercent val="0"/>
          <c:showBubbleSize val="0"/>
        </c:dLbls>
        <c:gapWidth val="46"/>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Nõustun täielikult</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E-sigaretid on tänapäeva tavalistele sigarettidega võrreldes   parem valik</c:v>
                </c:pt>
                <c:pt idx="1">
                  <c:v>Ma läheksin üle e-sigarettidele, kui need vastaksid kvaliteedi- ja ohutusnõuetele ning oleksid mugavalt kättesaadavad nagu tavalised tubakatooted</c:v>
                </c:pt>
                <c:pt idx="2">
                  <c:v>Maksude ja seaduste abil peaks valitsus julgustama täisealisi suitsetajaid üle minema vähem kahjulikele  valikutele</c:v>
                </c:pt>
                <c:pt idx="3">
                  <c:v>Valitsusest oleks vale suitsetamise vähem kahjulike valikute täisealistele suitsetajatele tutvustamist edasi lükata</c:v>
                </c:pt>
                <c:pt idx="4">
                  <c:v> Tavalise tubaka suitsetajana soovin üle minna vähem kahjulikele valikutele</c:v>
                </c:pt>
                <c:pt idx="5">
                  <c:v>Tavalise tubaka suitsetajana olen suitsetamise mõjude pärast mures</c:v>
                </c:pt>
                <c:pt idx="6">
                  <c:v> Kui mõni toode vähendab tavaliste sigarettidega võrreldes suitsetamise riske ja see on teaduslikult tõestatud, peaks täisealistel suitsetajatel olema õigus sellele infole ligi pääseda</c:v>
                </c:pt>
              </c:strCache>
            </c:strRef>
          </c:cat>
          <c:val>
            <c:numRef>
              <c:f>Sheet1!$B$2:$B$8</c:f>
              <c:numCache>
                <c:formatCode>0</c:formatCode>
                <c:ptCount val="7"/>
                <c:pt idx="0">
                  <c:v>10.328695311319585</c:v>
                </c:pt>
                <c:pt idx="1">
                  <c:v>19.053819493982775</c:v>
                </c:pt>
                <c:pt idx="2">
                  <c:v>32.290388384085524</c:v>
                </c:pt>
                <c:pt idx="3">
                  <c:v>37.728335658074705</c:v>
                </c:pt>
                <c:pt idx="4">
                  <c:v>38.246913498634058</c:v>
                </c:pt>
                <c:pt idx="5">
                  <c:v>46.553347128498032</c:v>
                </c:pt>
                <c:pt idx="6">
                  <c:v>62.388525746010671</c:v>
                </c:pt>
              </c:numCache>
            </c:numRef>
          </c:val>
          <c:extLst>
            <c:ext xmlns:c16="http://schemas.microsoft.com/office/drawing/2014/chart" uri="{C3380CC4-5D6E-409C-BE32-E72D297353CC}">
              <c16:uniqueId val="{00000000-664D-4757-93B8-8AD4F7A000B2}"/>
            </c:ext>
          </c:extLst>
        </c:ser>
        <c:ser>
          <c:idx val="1"/>
          <c:order val="1"/>
          <c:tx>
            <c:strRef>
              <c:f>Sheet1!$C$1</c:f>
              <c:strCache>
                <c:ptCount val="1"/>
                <c:pt idx="0">
                  <c:v>Pigem nõustun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E-sigaretid on tänapäeva tavalistele sigarettidega võrreldes   parem valik</c:v>
                </c:pt>
                <c:pt idx="1">
                  <c:v>Ma läheksin üle e-sigarettidele, kui need vastaksid kvaliteedi- ja ohutusnõuetele ning oleksid mugavalt kättesaadavad nagu tavalised tubakatooted</c:v>
                </c:pt>
                <c:pt idx="2">
                  <c:v>Maksude ja seaduste abil peaks valitsus julgustama täisealisi suitsetajaid üle minema vähem kahjulikele  valikutele</c:v>
                </c:pt>
                <c:pt idx="3">
                  <c:v>Valitsusest oleks vale suitsetamise vähem kahjulike valikute täisealistele suitsetajatele tutvustamist edasi lükata</c:v>
                </c:pt>
                <c:pt idx="4">
                  <c:v> Tavalise tubaka suitsetajana soovin üle minna vähem kahjulikele valikutele</c:v>
                </c:pt>
                <c:pt idx="5">
                  <c:v>Tavalise tubaka suitsetajana olen suitsetamise mõjude pärast mures</c:v>
                </c:pt>
                <c:pt idx="6">
                  <c:v> Kui mõni toode vähendab tavaliste sigarettidega võrreldes suitsetamise riske ja see on teaduslikult tõestatud, peaks täisealistel suitsetajatel olema õigus sellele infole ligi pääseda</c:v>
                </c:pt>
              </c:strCache>
            </c:strRef>
          </c:cat>
          <c:val>
            <c:numRef>
              <c:f>Sheet1!$C$2:$C$8</c:f>
              <c:numCache>
                <c:formatCode>0</c:formatCode>
                <c:ptCount val="7"/>
                <c:pt idx="0">
                  <c:v>17.560264427196515</c:v>
                </c:pt>
                <c:pt idx="1">
                  <c:v>20.080344741722719</c:v>
                </c:pt>
                <c:pt idx="2">
                  <c:v>29.194521421276075</c:v>
                </c:pt>
                <c:pt idx="3">
                  <c:v>33.248396307585494</c:v>
                </c:pt>
                <c:pt idx="4">
                  <c:v>33.019386463016581</c:v>
                </c:pt>
                <c:pt idx="5">
                  <c:v>36.068602942365935</c:v>
                </c:pt>
                <c:pt idx="6">
                  <c:v>27.973283191184656</c:v>
                </c:pt>
              </c:numCache>
            </c:numRef>
          </c:val>
          <c:extLst>
            <c:ext xmlns:c16="http://schemas.microsoft.com/office/drawing/2014/chart" uri="{C3380CC4-5D6E-409C-BE32-E72D297353CC}">
              <c16:uniqueId val="{00000001-664D-4757-93B8-8AD4F7A000B2}"/>
            </c:ext>
          </c:extLst>
        </c:ser>
        <c:ser>
          <c:idx val="2"/>
          <c:order val="2"/>
          <c:tx>
            <c:strRef>
              <c:f>Sheet1!$D$1</c:f>
              <c:strCache>
                <c:ptCount val="1"/>
                <c:pt idx="0">
                  <c:v>Ei oska öelda</c:v>
                </c:pt>
              </c:strCache>
            </c:strRef>
          </c:tx>
          <c:spPr>
            <a:solidFill>
              <a:schemeClr val="bg1"/>
            </a:solidFill>
            <a:ln>
              <a:noFill/>
            </a:ln>
            <a:effectLst/>
          </c:spPr>
          <c:invertIfNegative val="0"/>
          <c:dLbls>
            <c:dLbl>
              <c:idx val="7"/>
              <c:layout>
                <c:manualLayout>
                  <c:x val="-1.5967405792625897E-16"/>
                  <c:y val="2.57913056899275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5C-48D4-902C-FDDC6BD441C3}"/>
                </c:ext>
              </c:extLst>
            </c:dLbl>
            <c:dLbl>
              <c:idx val="8"/>
              <c:delete val="1"/>
              <c:extLst>
                <c:ext xmlns:c15="http://schemas.microsoft.com/office/drawing/2012/chart" uri="{CE6537A1-D6FC-4f65-9D91-7224C49458BB}"/>
                <c:ext xmlns:c16="http://schemas.microsoft.com/office/drawing/2014/chart" uri="{C3380CC4-5D6E-409C-BE32-E72D297353CC}">
                  <c16:uniqueId val="{00000004-815C-48D4-902C-FDDC6BD441C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E-sigaretid on tänapäeva tavalistele sigarettidega võrreldes   parem valik</c:v>
                </c:pt>
                <c:pt idx="1">
                  <c:v>Ma läheksin üle e-sigarettidele, kui need vastaksid kvaliteedi- ja ohutusnõuetele ning oleksid mugavalt kättesaadavad nagu tavalised tubakatooted</c:v>
                </c:pt>
                <c:pt idx="2">
                  <c:v>Maksude ja seaduste abil peaks valitsus julgustama täisealisi suitsetajaid üle minema vähem kahjulikele  valikutele</c:v>
                </c:pt>
                <c:pt idx="3">
                  <c:v>Valitsusest oleks vale suitsetamise vähem kahjulike valikute täisealistele suitsetajatele tutvustamist edasi lükata</c:v>
                </c:pt>
                <c:pt idx="4">
                  <c:v> Tavalise tubaka suitsetajana soovin üle minna vähem kahjulikele valikutele</c:v>
                </c:pt>
                <c:pt idx="5">
                  <c:v>Tavalise tubaka suitsetajana olen suitsetamise mõjude pärast mures</c:v>
                </c:pt>
                <c:pt idx="6">
                  <c:v> Kui mõni toode vähendab tavaliste sigarettidega võrreldes suitsetamise riske ja see on teaduslikult tõestatud, peaks täisealistel suitsetajatel olema õigus sellele infole ligi pääseda</c:v>
                </c:pt>
              </c:strCache>
            </c:strRef>
          </c:cat>
          <c:val>
            <c:numRef>
              <c:f>Sheet1!$D$2:$D$8</c:f>
              <c:numCache>
                <c:formatCode>0</c:formatCode>
                <c:ptCount val="7"/>
                <c:pt idx="0">
                  <c:v>27.502588790664806</c:v>
                </c:pt>
                <c:pt idx="1">
                  <c:v>19.636798039261773</c:v>
                </c:pt>
                <c:pt idx="2">
                  <c:v>11.604192808493853</c:v>
                </c:pt>
                <c:pt idx="3">
                  <c:v>16.268799297136198</c:v>
                </c:pt>
                <c:pt idx="4">
                  <c:v>8.5317010902356003</c:v>
                </c:pt>
                <c:pt idx="5">
                  <c:v>6.0137709842360616</c:v>
                </c:pt>
                <c:pt idx="6">
                  <c:v>5.3933702272573854</c:v>
                </c:pt>
              </c:numCache>
            </c:numRef>
          </c:val>
          <c:extLst>
            <c:ext xmlns:c16="http://schemas.microsoft.com/office/drawing/2014/chart" uri="{C3380CC4-5D6E-409C-BE32-E72D297353CC}">
              <c16:uniqueId val="{00000002-664D-4757-93B8-8AD4F7A000B2}"/>
            </c:ext>
          </c:extLst>
        </c:ser>
        <c:ser>
          <c:idx val="3"/>
          <c:order val="3"/>
          <c:tx>
            <c:strRef>
              <c:f>Sheet1!$E$1</c:f>
              <c:strCache>
                <c:ptCount val="1"/>
                <c:pt idx="0">
                  <c:v>Pigem ei nõustu</c:v>
                </c:pt>
              </c:strCache>
            </c:strRef>
          </c:tx>
          <c:spPr>
            <a:solidFill>
              <a:srgbClr val="FF5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E-sigaretid on tänapäeva tavalistele sigarettidega võrreldes   parem valik</c:v>
                </c:pt>
                <c:pt idx="1">
                  <c:v>Ma läheksin üle e-sigarettidele, kui need vastaksid kvaliteedi- ja ohutusnõuetele ning oleksid mugavalt kättesaadavad nagu tavalised tubakatooted</c:v>
                </c:pt>
                <c:pt idx="2">
                  <c:v>Maksude ja seaduste abil peaks valitsus julgustama täisealisi suitsetajaid üle minema vähem kahjulikele  valikutele</c:v>
                </c:pt>
                <c:pt idx="3">
                  <c:v>Valitsusest oleks vale suitsetamise vähem kahjulike valikute täisealistele suitsetajatele tutvustamist edasi lükata</c:v>
                </c:pt>
                <c:pt idx="4">
                  <c:v> Tavalise tubaka suitsetajana soovin üle minna vähem kahjulikele valikutele</c:v>
                </c:pt>
                <c:pt idx="5">
                  <c:v>Tavalise tubaka suitsetajana olen suitsetamise mõjude pärast mures</c:v>
                </c:pt>
                <c:pt idx="6">
                  <c:v> Kui mõni toode vähendab tavaliste sigarettidega võrreldes suitsetamise riske ja see on teaduslikult tõestatud, peaks täisealistel suitsetajatel olema õigus sellele infole ligi pääseda</c:v>
                </c:pt>
              </c:strCache>
            </c:strRef>
          </c:cat>
          <c:val>
            <c:numRef>
              <c:f>Sheet1!$E$2:$E$8</c:f>
              <c:numCache>
                <c:formatCode>0</c:formatCode>
                <c:ptCount val="7"/>
                <c:pt idx="0">
                  <c:v>23.32545155314201</c:v>
                </c:pt>
                <c:pt idx="1">
                  <c:v>17.206476188995392</c:v>
                </c:pt>
                <c:pt idx="2">
                  <c:v>11.351995098882481</c:v>
                </c:pt>
                <c:pt idx="3">
                  <c:v>8.4726701556016977</c:v>
                </c:pt>
                <c:pt idx="4">
                  <c:v>11.65781927515099</c:v>
                </c:pt>
                <c:pt idx="5">
                  <c:v>8.9197199029357623</c:v>
                </c:pt>
                <c:pt idx="6">
                  <c:v>2.174924136887276</c:v>
                </c:pt>
              </c:numCache>
            </c:numRef>
          </c:val>
          <c:extLst>
            <c:ext xmlns:c16="http://schemas.microsoft.com/office/drawing/2014/chart" uri="{C3380CC4-5D6E-409C-BE32-E72D297353CC}">
              <c16:uniqueId val="{00000003-664D-4757-93B8-8AD4F7A000B2}"/>
            </c:ext>
          </c:extLst>
        </c:ser>
        <c:ser>
          <c:idx val="4"/>
          <c:order val="4"/>
          <c:tx>
            <c:strRef>
              <c:f>Sheet1!$F$1</c:f>
              <c:strCache>
                <c:ptCount val="1"/>
                <c:pt idx="0">
                  <c:v>Ei nõustu üldse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E-sigaretid on tänapäeva tavalistele sigarettidega võrreldes   parem valik</c:v>
                </c:pt>
                <c:pt idx="1">
                  <c:v>Ma läheksin üle e-sigarettidele, kui need vastaksid kvaliteedi- ja ohutusnõuetele ning oleksid mugavalt kättesaadavad nagu tavalised tubakatooted</c:v>
                </c:pt>
                <c:pt idx="2">
                  <c:v>Maksude ja seaduste abil peaks valitsus julgustama täisealisi suitsetajaid üle minema vähem kahjulikele  valikutele</c:v>
                </c:pt>
                <c:pt idx="3">
                  <c:v>Valitsusest oleks vale suitsetamise vähem kahjulike valikute täisealistele suitsetajatele tutvustamist edasi lükata</c:v>
                </c:pt>
                <c:pt idx="4">
                  <c:v> Tavalise tubaka suitsetajana soovin üle minna vähem kahjulikele valikutele</c:v>
                </c:pt>
                <c:pt idx="5">
                  <c:v>Tavalise tubaka suitsetajana olen suitsetamise mõjude pärast mures</c:v>
                </c:pt>
                <c:pt idx="6">
                  <c:v> Kui mõni toode vähendab tavaliste sigarettidega võrreldes suitsetamise riske ja see on teaduslikult tõestatud, peaks täisealistel suitsetajatel olema õigus sellele infole ligi pääseda</c:v>
                </c:pt>
              </c:strCache>
            </c:strRef>
          </c:cat>
          <c:val>
            <c:numRef>
              <c:f>Sheet1!$F$2:$F$8</c:f>
              <c:numCache>
                <c:formatCode>0</c:formatCode>
                <c:ptCount val="7"/>
                <c:pt idx="0">
                  <c:v>21.28299991767696</c:v>
                </c:pt>
                <c:pt idx="1">
                  <c:v>24.02256153603722</c:v>
                </c:pt>
                <c:pt idx="2">
                  <c:v>15.558902287261947</c:v>
                </c:pt>
                <c:pt idx="3">
                  <c:v>4.2817985816018096</c:v>
                </c:pt>
                <c:pt idx="4">
                  <c:v>8.5441796729626649</c:v>
                </c:pt>
                <c:pt idx="5">
                  <c:v>2.4445590419640788</c:v>
                </c:pt>
                <c:pt idx="6">
                  <c:v>2.0698966986599006</c:v>
                </c:pt>
              </c:numCache>
            </c:numRef>
          </c:val>
          <c:extLst>
            <c:ext xmlns:c16="http://schemas.microsoft.com/office/drawing/2014/chart" uri="{C3380CC4-5D6E-409C-BE32-E72D297353CC}">
              <c16:uniqueId val="{00000002-815C-48D4-902C-FDDC6BD441C3}"/>
            </c:ext>
          </c:extLst>
        </c:ser>
        <c:dLbls>
          <c:showLegendKey val="0"/>
          <c:showVal val="0"/>
          <c:showCatName val="0"/>
          <c:showSerName val="0"/>
          <c:showPercent val="0"/>
          <c:showBubbleSize val="0"/>
        </c:dLbls>
        <c:gapWidth val="99"/>
        <c:overlap val="100"/>
        <c:axId val="592954488"/>
        <c:axId val="592962360"/>
      </c:barChart>
      <c:catAx>
        <c:axId val="592954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62360"/>
        <c:crosses val="autoZero"/>
        <c:auto val="1"/>
        <c:lblAlgn val="ctr"/>
        <c:lblOffset val="100"/>
        <c:noMultiLvlLbl val="0"/>
      </c:catAx>
      <c:valAx>
        <c:axId val="5929623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92954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title>
    <c:autoTitleDeleted val="0"/>
    <c:plotArea>
      <c:layout>
        <c:manualLayout>
          <c:layoutTarget val="inner"/>
          <c:xMode val="edge"/>
          <c:yMode val="edge"/>
          <c:x val="0.4542941819268122"/>
          <c:y val="0.17613204595626425"/>
          <c:w val="0.49170293369704793"/>
          <c:h val="0.73328430752564833"/>
        </c:manualLayout>
      </c:layout>
      <c:barChart>
        <c:barDir val="bar"/>
        <c:grouping val="clustered"/>
        <c:varyColors val="0"/>
        <c:ser>
          <c:idx val="0"/>
          <c:order val="0"/>
          <c:tx>
            <c:strRef>
              <c:f>Sheet1!$B$1</c:f>
              <c:strCache>
                <c:ptCount val="1"/>
                <c:pt idx="0">
                  <c:v>Kui kaua tarbinud?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Ei oska öelda</c:v>
                </c:pt>
                <c:pt idx="1">
                  <c:v>Rohkem kui kaks aastat</c:v>
                </c:pt>
                <c:pt idx="2">
                  <c:v>Aasta kuni kaks aastat</c:v>
                </c:pt>
                <c:pt idx="3">
                  <c:v>10 kuni 12 kuud</c:v>
                </c:pt>
                <c:pt idx="4">
                  <c:v>4 kuni 6 kuud</c:v>
                </c:pt>
                <c:pt idx="5">
                  <c:v>Vähem kui 3 kuud</c:v>
                </c:pt>
              </c:strCache>
            </c:strRef>
          </c:cat>
          <c:val>
            <c:numRef>
              <c:f>Sheet1!$B$2:$B$7</c:f>
              <c:numCache>
                <c:formatCode>0</c:formatCode>
                <c:ptCount val="6"/>
                <c:pt idx="0">
                  <c:v>17.173828578731253</c:v>
                </c:pt>
                <c:pt idx="1">
                  <c:v>26.987543866161921</c:v>
                </c:pt>
                <c:pt idx="2">
                  <c:v>21</c:v>
                </c:pt>
                <c:pt idx="3">
                  <c:v>13.270869484309259</c:v>
                </c:pt>
                <c:pt idx="4">
                  <c:v>20.226743371866185</c:v>
                </c:pt>
                <c:pt idx="5">
                  <c:v>1.7704838643195535</c:v>
                </c:pt>
              </c:numCache>
            </c:numRef>
          </c:val>
          <c:extLst>
            <c:ext xmlns:c16="http://schemas.microsoft.com/office/drawing/2014/chart" uri="{C3380CC4-5D6E-409C-BE32-E72D297353CC}">
              <c16:uniqueId val="{00000000-A411-4A2E-B597-59B40E1FA08C}"/>
            </c:ext>
          </c:extLst>
        </c:ser>
        <c:dLbls>
          <c:showLegendKey val="0"/>
          <c:showVal val="0"/>
          <c:showCatName val="0"/>
          <c:showSerName val="0"/>
          <c:showPercent val="0"/>
          <c:showBubbleSize val="0"/>
        </c:dLbls>
        <c:gapWidth val="182"/>
        <c:axId val="520907992"/>
        <c:axId val="520906680"/>
      </c:barChart>
      <c:catAx>
        <c:axId val="520907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6680"/>
        <c:crosses val="autoZero"/>
        <c:auto val="1"/>
        <c:lblAlgn val="ctr"/>
        <c:lblOffset val="100"/>
        <c:noMultiLvlLbl val="0"/>
      </c:catAx>
      <c:valAx>
        <c:axId val="52090668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520907992"/>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2EA28D-70D4-47EB-B64A-E6F30E063C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68B1195-46C6-4E0E-A579-7FAE24CA72D2}">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Üldsus (kõik vastajad)</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B384FC18-E136-4F5A-89FC-9023284BE927}" type="parTrans" cxnId="{49D0A029-4347-4D58-A265-DF87BDC87CA0}">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96D2FC4E-5F0E-4CF2-9DC7-1F600AE0D3AF}" type="sibTrans" cxnId="{49D0A029-4347-4D58-A265-DF87BDC87CA0}">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13B047B6-E31B-481C-810A-02192CAD8016}">
      <dgm:prSet phldrT="[Text]" custT="1"/>
      <dgm:spPr/>
      <dgm:t>
        <a:bodyPr/>
        <a:lstStyle/>
        <a:p>
          <a:r>
            <a:rPr lang="et-EE" sz="2400" dirty="0">
              <a:latin typeface="Verdana" panose="020B0604030504040204" pitchFamily="34" charset="0"/>
              <a:ea typeface="Verdana" panose="020B0604030504040204" pitchFamily="34" charset="0"/>
              <a:cs typeface="Verdana" panose="020B0604030504040204" pitchFamily="34" charset="0"/>
            </a:rPr>
            <a:t>Millisena nad näevad riigi tubakapoliitikat? </a:t>
          </a:r>
          <a:endParaRPr lang="en-US" sz="2400" dirty="0">
            <a:latin typeface="Verdana" panose="020B0604030504040204" pitchFamily="34" charset="0"/>
            <a:ea typeface="Verdana" panose="020B0604030504040204" pitchFamily="34" charset="0"/>
            <a:cs typeface="Verdana" panose="020B0604030504040204" pitchFamily="34" charset="0"/>
          </a:endParaRPr>
        </a:p>
      </dgm:t>
    </dgm:pt>
    <dgm:pt modelId="{D1036162-F56D-4723-9B70-E3B795AD422E}" type="parTrans" cxnId="{186D89C3-2428-490F-9CEC-4E290D73DC3F}">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8FC73D5D-902E-4A34-A91F-994C7D4F6A7B}" type="sibTrans" cxnId="{186D89C3-2428-490F-9CEC-4E290D73DC3F}">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84ED7614-81C9-49F0-AFA2-C737798574AC}">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Sihtrühm (tarbivad tubakat ja nikotiini sisaldavaid tooteid) </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3B78E87D-1A5D-49F3-B492-9FCD53CC802B}" type="parTrans" cxnId="{2B0A40F8-5521-400F-86DA-A738855F3E9C}">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6DE7BB59-FE24-4BC2-97AB-850AB2C1ECE0}" type="sibTrans" cxnId="{2B0A40F8-5521-400F-86DA-A738855F3E9C}">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E88A1BEB-55CA-4228-A01E-65596FF01F94}">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Mis oleks kui võimalikult vähem kahjulikud alternatiivid oleksid suitsetajatele kättesaadavad ja alternatiivide kohta oleks  edastatud ka tõendatud informatsiooni?   </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C5644E77-3F6B-41E2-BA37-0E6EDE2F6F4A}" type="parTrans" cxnId="{78E87419-5F1C-4EC0-889F-A6B4E7214E5C}">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FA1A8C14-6AF7-43F0-BB1C-635AD4D50984}" type="sibTrans" cxnId="{78E87419-5F1C-4EC0-889F-A6B4E7214E5C}">
      <dgm:prSet/>
      <dgm:spPr/>
      <dgm:t>
        <a:bodyPr/>
        <a:lstStyle/>
        <a:p>
          <a:endParaRPr lang="en-US">
            <a:latin typeface="Verdana" panose="020B0604030504040204" pitchFamily="34" charset="0"/>
            <a:ea typeface="Verdana" panose="020B0604030504040204" pitchFamily="34" charset="0"/>
            <a:cs typeface="Verdana" panose="020B0604030504040204" pitchFamily="34" charset="0"/>
          </a:endParaRPr>
        </a:p>
      </dgm:t>
    </dgm:pt>
    <dgm:pt modelId="{D950B60B-2F1C-42F8-8937-F9800DD6211E}" type="pres">
      <dgm:prSet presAssocID="{B82EA28D-70D4-47EB-B64A-E6F30E063C76}" presName="linear" presStyleCnt="0">
        <dgm:presLayoutVars>
          <dgm:animLvl val="lvl"/>
          <dgm:resizeHandles val="exact"/>
        </dgm:presLayoutVars>
      </dgm:prSet>
      <dgm:spPr/>
    </dgm:pt>
    <dgm:pt modelId="{31F550DF-1F3A-4E17-954F-6275DE100E48}" type="pres">
      <dgm:prSet presAssocID="{168B1195-46C6-4E0E-A579-7FAE24CA72D2}" presName="parentText" presStyleLbl="node1" presStyleIdx="0" presStyleCnt="2">
        <dgm:presLayoutVars>
          <dgm:chMax val="0"/>
          <dgm:bulletEnabled val="1"/>
        </dgm:presLayoutVars>
      </dgm:prSet>
      <dgm:spPr/>
    </dgm:pt>
    <dgm:pt modelId="{110AD266-BF81-4F83-9CAE-3D211E269D6E}" type="pres">
      <dgm:prSet presAssocID="{168B1195-46C6-4E0E-A579-7FAE24CA72D2}" presName="childText" presStyleLbl="revTx" presStyleIdx="0" presStyleCnt="2">
        <dgm:presLayoutVars>
          <dgm:bulletEnabled val="1"/>
        </dgm:presLayoutVars>
      </dgm:prSet>
      <dgm:spPr/>
    </dgm:pt>
    <dgm:pt modelId="{A31C777F-4C10-4C74-B42E-7B9CAF7ACA37}" type="pres">
      <dgm:prSet presAssocID="{84ED7614-81C9-49F0-AFA2-C737798574AC}" presName="parentText" presStyleLbl="node1" presStyleIdx="1" presStyleCnt="2">
        <dgm:presLayoutVars>
          <dgm:chMax val="0"/>
          <dgm:bulletEnabled val="1"/>
        </dgm:presLayoutVars>
      </dgm:prSet>
      <dgm:spPr/>
    </dgm:pt>
    <dgm:pt modelId="{D334C52A-D6F6-4848-AF1A-CD559FA627DB}" type="pres">
      <dgm:prSet presAssocID="{84ED7614-81C9-49F0-AFA2-C737798574AC}" presName="childText" presStyleLbl="revTx" presStyleIdx="1" presStyleCnt="2">
        <dgm:presLayoutVars>
          <dgm:bulletEnabled val="1"/>
        </dgm:presLayoutVars>
      </dgm:prSet>
      <dgm:spPr/>
    </dgm:pt>
  </dgm:ptLst>
  <dgm:cxnLst>
    <dgm:cxn modelId="{78E87419-5F1C-4EC0-889F-A6B4E7214E5C}" srcId="{84ED7614-81C9-49F0-AFA2-C737798574AC}" destId="{E88A1BEB-55CA-4228-A01E-65596FF01F94}" srcOrd="0" destOrd="0" parTransId="{C5644E77-3F6B-41E2-BA37-0E6EDE2F6F4A}" sibTransId="{FA1A8C14-6AF7-43F0-BB1C-635AD4D50984}"/>
    <dgm:cxn modelId="{3E5EF828-AF79-4713-AE00-308453AB2A33}" type="presOf" srcId="{B82EA28D-70D4-47EB-B64A-E6F30E063C76}" destId="{D950B60B-2F1C-42F8-8937-F9800DD6211E}" srcOrd="0" destOrd="0" presId="urn:microsoft.com/office/officeart/2005/8/layout/vList2"/>
    <dgm:cxn modelId="{49D0A029-4347-4D58-A265-DF87BDC87CA0}" srcId="{B82EA28D-70D4-47EB-B64A-E6F30E063C76}" destId="{168B1195-46C6-4E0E-A579-7FAE24CA72D2}" srcOrd="0" destOrd="0" parTransId="{B384FC18-E136-4F5A-89FC-9023284BE927}" sibTransId="{96D2FC4E-5F0E-4CF2-9DC7-1F600AE0D3AF}"/>
    <dgm:cxn modelId="{E9682F9F-73DE-4D8F-8402-B2CF1FBB3A93}" type="presOf" srcId="{168B1195-46C6-4E0E-A579-7FAE24CA72D2}" destId="{31F550DF-1F3A-4E17-954F-6275DE100E48}" srcOrd="0" destOrd="0" presId="urn:microsoft.com/office/officeart/2005/8/layout/vList2"/>
    <dgm:cxn modelId="{424BF6BF-909E-422B-92B3-EB612D47867F}" type="presOf" srcId="{13B047B6-E31B-481C-810A-02192CAD8016}" destId="{110AD266-BF81-4F83-9CAE-3D211E269D6E}" srcOrd="0" destOrd="0" presId="urn:microsoft.com/office/officeart/2005/8/layout/vList2"/>
    <dgm:cxn modelId="{1EE2D6C0-5D43-4C54-B142-D3A962833A85}" type="presOf" srcId="{E88A1BEB-55CA-4228-A01E-65596FF01F94}" destId="{D334C52A-D6F6-4848-AF1A-CD559FA627DB}" srcOrd="0" destOrd="0" presId="urn:microsoft.com/office/officeart/2005/8/layout/vList2"/>
    <dgm:cxn modelId="{186D89C3-2428-490F-9CEC-4E290D73DC3F}" srcId="{168B1195-46C6-4E0E-A579-7FAE24CA72D2}" destId="{13B047B6-E31B-481C-810A-02192CAD8016}" srcOrd="0" destOrd="0" parTransId="{D1036162-F56D-4723-9B70-E3B795AD422E}" sibTransId="{8FC73D5D-902E-4A34-A91F-994C7D4F6A7B}"/>
    <dgm:cxn modelId="{B5BFC8E1-CF27-4A70-8D44-01AF720A1AE8}" type="presOf" srcId="{84ED7614-81C9-49F0-AFA2-C737798574AC}" destId="{A31C777F-4C10-4C74-B42E-7B9CAF7ACA37}" srcOrd="0" destOrd="0" presId="urn:microsoft.com/office/officeart/2005/8/layout/vList2"/>
    <dgm:cxn modelId="{2B0A40F8-5521-400F-86DA-A738855F3E9C}" srcId="{B82EA28D-70D4-47EB-B64A-E6F30E063C76}" destId="{84ED7614-81C9-49F0-AFA2-C737798574AC}" srcOrd="1" destOrd="0" parTransId="{3B78E87D-1A5D-49F3-B492-9FCD53CC802B}" sibTransId="{6DE7BB59-FE24-4BC2-97AB-850AB2C1ECE0}"/>
    <dgm:cxn modelId="{87B81389-0F27-4FBA-BF60-BCE0A2B57440}" type="presParOf" srcId="{D950B60B-2F1C-42F8-8937-F9800DD6211E}" destId="{31F550DF-1F3A-4E17-954F-6275DE100E48}" srcOrd="0" destOrd="0" presId="urn:microsoft.com/office/officeart/2005/8/layout/vList2"/>
    <dgm:cxn modelId="{20F3E4E2-7852-4ABD-9DE8-97DE989069C4}" type="presParOf" srcId="{D950B60B-2F1C-42F8-8937-F9800DD6211E}" destId="{110AD266-BF81-4F83-9CAE-3D211E269D6E}" srcOrd="1" destOrd="0" presId="urn:microsoft.com/office/officeart/2005/8/layout/vList2"/>
    <dgm:cxn modelId="{828F6F23-DB4D-4526-8136-1E5FFC12566F}" type="presParOf" srcId="{D950B60B-2F1C-42F8-8937-F9800DD6211E}" destId="{A31C777F-4C10-4C74-B42E-7B9CAF7ACA37}" srcOrd="2" destOrd="0" presId="urn:microsoft.com/office/officeart/2005/8/layout/vList2"/>
    <dgm:cxn modelId="{48C8ADDD-18BE-4B75-9175-22EBD9A4DF8E}" type="presParOf" srcId="{D950B60B-2F1C-42F8-8937-F9800DD6211E}" destId="{D334C52A-D6F6-4848-AF1A-CD559FA627DB}"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AF7854-7253-4201-BD42-6DD4521FD37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521C2223-5182-4961-B7DB-5BDA6BBCACD5}">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1. Kõik vastajad (n=1053) – riigi tubakapoliitika</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B44CA2FA-3AF9-4AFB-870B-535141F41A40}" type="parTrans" cxnId="{46E035D6-B30C-444F-9A32-E24600A4D58B}">
      <dgm:prSet/>
      <dgm:spPr/>
      <dgm:t>
        <a:bodyPr/>
        <a:lstStyle/>
        <a:p>
          <a:endParaRPr lang="en-US"/>
        </a:p>
      </dgm:t>
    </dgm:pt>
    <dgm:pt modelId="{3E82DB08-13C3-4FCF-A26B-10B943ABAA59}" type="sibTrans" cxnId="{46E035D6-B30C-444F-9A32-E24600A4D58B}">
      <dgm:prSet/>
      <dgm:spPr/>
      <dgm:t>
        <a:bodyPr/>
        <a:lstStyle/>
        <a:p>
          <a:endParaRPr lang="en-US"/>
        </a:p>
      </dgm:t>
    </dgm:pt>
    <dgm:pt modelId="{A3D6C3E4-35E6-4075-9567-93E969948055}">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2. Tarbib tubakat ja nikotiini sisaldavaid tooteid (n=239)</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244EEFD4-985E-49FE-9E56-8634C8BA806A}" type="parTrans" cxnId="{0C473D02-500E-43F5-AB01-B10143A8615F}">
      <dgm:prSet/>
      <dgm:spPr/>
      <dgm:t>
        <a:bodyPr/>
        <a:lstStyle/>
        <a:p>
          <a:endParaRPr lang="en-US"/>
        </a:p>
      </dgm:t>
    </dgm:pt>
    <dgm:pt modelId="{6991B9B9-0BBD-476B-8A99-11D53ADE21DC}" type="sibTrans" cxnId="{0C473D02-500E-43F5-AB01-B10143A8615F}">
      <dgm:prSet/>
      <dgm:spPr/>
      <dgm:t>
        <a:bodyPr/>
        <a:lstStyle/>
        <a:p>
          <a:endParaRPr lang="en-US"/>
        </a:p>
      </dgm:t>
    </dgm:pt>
    <dgm:pt modelId="{5B3CA121-DFEC-4560-A4F6-CCB915226887}">
      <dgm:prSet phldrT="[Text]"/>
      <dgm:spPr/>
      <dgm:t>
        <a:bodyPr/>
        <a:lstStyle/>
        <a:p>
          <a:r>
            <a:rPr lang="et-EE" dirty="0">
              <a:latin typeface="Verdana" panose="020B0604030504040204" pitchFamily="34" charset="0"/>
              <a:ea typeface="Verdana" panose="020B0604030504040204" pitchFamily="34" charset="0"/>
              <a:cs typeface="Verdana" panose="020B0604030504040204" pitchFamily="34" charset="0"/>
            </a:rPr>
            <a:t>3. E-sigarettide tarbijad (n=34)</a:t>
          </a:r>
          <a:endParaRPr lang="en-US" dirty="0">
            <a:latin typeface="Verdana" panose="020B0604030504040204" pitchFamily="34" charset="0"/>
            <a:ea typeface="Verdana" panose="020B0604030504040204" pitchFamily="34" charset="0"/>
            <a:cs typeface="Verdana" panose="020B0604030504040204" pitchFamily="34" charset="0"/>
          </a:endParaRPr>
        </a:p>
      </dgm:t>
    </dgm:pt>
    <dgm:pt modelId="{433178AF-4000-4F81-8800-9BC301595976}" type="parTrans" cxnId="{BC48D4D1-30A5-4145-8021-6483AA2798EA}">
      <dgm:prSet/>
      <dgm:spPr/>
      <dgm:t>
        <a:bodyPr/>
        <a:lstStyle/>
        <a:p>
          <a:endParaRPr lang="en-US"/>
        </a:p>
      </dgm:t>
    </dgm:pt>
    <dgm:pt modelId="{D93448C2-25B3-4ACD-89EE-8C89A541E942}" type="sibTrans" cxnId="{BC48D4D1-30A5-4145-8021-6483AA2798EA}">
      <dgm:prSet/>
      <dgm:spPr/>
      <dgm:t>
        <a:bodyPr/>
        <a:lstStyle/>
        <a:p>
          <a:endParaRPr lang="en-US"/>
        </a:p>
      </dgm:t>
    </dgm:pt>
    <dgm:pt modelId="{7C787160-44D7-4A56-9DBA-A9FC80096809}" type="pres">
      <dgm:prSet presAssocID="{B6AF7854-7253-4201-BD42-6DD4521FD374}" presName="outerComposite" presStyleCnt="0">
        <dgm:presLayoutVars>
          <dgm:chMax val="5"/>
          <dgm:dir/>
          <dgm:resizeHandles val="exact"/>
        </dgm:presLayoutVars>
      </dgm:prSet>
      <dgm:spPr/>
    </dgm:pt>
    <dgm:pt modelId="{22717996-FF64-4BD0-A092-3A84F8D0425F}" type="pres">
      <dgm:prSet presAssocID="{B6AF7854-7253-4201-BD42-6DD4521FD374}" presName="dummyMaxCanvas" presStyleCnt="0">
        <dgm:presLayoutVars/>
      </dgm:prSet>
      <dgm:spPr/>
    </dgm:pt>
    <dgm:pt modelId="{022CA958-D4F7-4B94-8191-64533B38C73C}" type="pres">
      <dgm:prSet presAssocID="{B6AF7854-7253-4201-BD42-6DD4521FD374}" presName="ThreeNodes_1" presStyleLbl="node1" presStyleIdx="0" presStyleCnt="3">
        <dgm:presLayoutVars>
          <dgm:bulletEnabled val="1"/>
        </dgm:presLayoutVars>
      </dgm:prSet>
      <dgm:spPr/>
    </dgm:pt>
    <dgm:pt modelId="{FB485625-259A-40FC-BE95-F4F95180AE68}" type="pres">
      <dgm:prSet presAssocID="{B6AF7854-7253-4201-BD42-6DD4521FD374}" presName="ThreeNodes_2" presStyleLbl="node1" presStyleIdx="1" presStyleCnt="3">
        <dgm:presLayoutVars>
          <dgm:bulletEnabled val="1"/>
        </dgm:presLayoutVars>
      </dgm:prSet>
      <dgm:spPr/>
    </dgm:pt>
    <dgm:pt modelId="{6EDDFFA6-F03F-4410-B5C1-4159DE054DC7}" type="pres">
      <dgm:prSet presAssocID="{B6AF7854-7253-4201-BD42-6DD4521FD374}" presName="ThreeNodes_3" presStyleLbl="node1" presStyleIdx="2" presStyleCnt="3">
        <dgm:presLayoutVars>
          <dgm:bulletEnabled val="1"/>
        </dgm:presLayoutVars>
      </dgm:prSet>
      <dgm:spPr/>
    </dgm:pt>
    <dgm:pt modelId="{4A01A127-ED57-4C99-86B0-640EF6A688EA}" type="pres">
      <dgm:prSet presAssocID="{B6AF7854-7253-4201-BD42-6DD4521FD374}" presName="ThreeConn_1-2" presStyleLbl="fgAccFollowNode1" presStyleIdx="0" presStyleCnt="2">
        <dgm:presLayoutVars>
          <dgm:bulletEnabled val="1"/>
        </dgm:presLayoutVars>
      </dgm:prSet>
      <dgm:spPr/>
    </dgm:pt>
    <dgm:pt modelId="{B30E8187-9B95-4080-A3AC-8FF3F8B0E1D5}" type="pres">
      <dgm:prSet presAssocID="{B6AF7854-7253-4201-BD42-6DD4521FD374}" presName="ThreeConn_2-3" presStyleLbl="fgAccFollowNode1" presStyleIdx="1" presStyleCnt="2">
        <dgm:presLayoutVars>
          <dgm:bulletEnabled val="1"/>
        </dgm:presLayoutVars>
      </dgm:prSet>
      <dgm:spPr/>
    </dgm:pt>
    <dgm:pt modelId="{C7CF7F14-1014-4399-9577-5C77BF98E164}" type="pres">
      <dgm:prSet presAssocID="{B6AF7854-7253-4201-BD42-6DD4521FD374}" presName="ThreeNodes_1_text" presStyleLbl="node1" presStyleIdx="2" presStyleCnt="3">
        <dgm:presLayoutVars>
          <dgm:bulletEnabled val="1"/>
        </dgm:presLayoutVars>
      </dgm:prSet>
      <dgm:spPr/>
    </dgm:pt>
    <dgm:pt modelId="{43D12CB1-855D-4A9D-8220-B2C90E0133C8}" type="pres">
      <dgm:prSet presAssocID="{B6AF7854-7253-4201-BD42-6DD4521FD374}" presName="ThreeNodes_2_text" presStyleLbl="node1" presStyleIdx="2" presStyleCnt="3">
        <dgm:presLayoutVars>
          <dgm:bulletEnabled val="1"/>
        </dgm:presLayoutVars>
      </dgm:prSet>
      <dgm:spPr/>
    </dgm:pt>
    <dgm:pt modelId="{8F4F1377-F532-4204-950E-FA6C0B885356}" type="pres">
      <dgm:prSet presAssocID="{B6AF7854-7253-4201-BD42-6DD4521FD374}" presName="ThreeNodes_3_text" presStyleLbl="node1" presStyleIdx="2" presStyleCnt="3">
        <dgm:presLayoutVars>
          <dgm:bulletEnabled val="1"/>
        </dgm:presLayoutVars>
      </dgm:prSet>
      <dgm:spPr/>
    </dgm:pt>
  </dgm:ptLst>
  <dgm:cxnLst>
    <dgm:cxn modelId="{0C473D02-500E-43F5-AB01-B10143A8615F}" srcId="{B6AF7854-7253-4201-BD42-6DD4521FD374}" destId="{A3D6C3E4-35E6-4075-9567-93E969948055}" srcOrd="1" destOrd="0" parTransId="{244EEFD4-985E-49FE-9E56-8634C8BA806A}" sibTransId="{6991B9B9-0BBD-476B-8A99-11D53ADE21DC}"/>
    <dgm:cxn modelId="{4B98CD08-157B-4676-87FE-753E706482D1}" type="presOf" srcId="{521C2223-5182-4961-B7DB-5BDA6BBCACD5}" destId="{022CA958-D4F7-4B94-8191-64533B38C73C}" srcOrd="0" destOrd="0" presId="urn:microsoft.com/office/officeart/2005/8/layout/vProcess5"/>
    <dgm:cxn modelId="{03455B0C-3F2F-4504-97D1-1C1066F947E2}" type="presOf" srcId="{521C2223-5182-4961-B7DB-5BDA6BBCACD5}" destId="{C7CF7F14-1014-4399-9577-5C77BF98E164}" srcOrd="1" destOrd="0" presId="urn:microsoft.com/office/officeart/2005/8/layout/vProcess5"/>
    <dgm:cxn modelId="{9B307D2D-8A16-4513-AE88-A5E8CFDFF9B8}" type="presOf" srcId="{5B3CA121-DFEC-4560-A4F6-CCB915226887}" destId="{6EDDFFA6-F03F-4410-B5C1-4159DE054DC7}" srcOrd="0" destOrd="0" presId="urn:microsoft.com/office/officeart/2005/8/layout/vProcess5"/>
    <dgm:cxn modelId="{0415A538-20CB-402A-867D-753F7AF10EFF}" type="presOf" srcId="{3E82DB08-13C3-4FCF-A26B-10B943ABAA59}" destId="{4A01A127-ED57-4C99-86B0-640EF6A688EA}" srcOrd="0" destOrd="0" presId="urn:microsoft.com/office/officeart/2005/8/layout/vProcess5"/>
    <dgm:cxn modelId="{57E16C65-04B6-4F9F-B86E-A2C5BC020D20}" type="presOf" srcId="{6991B9B9-0BBD-476B-8A99-11D53ADE21DC}" destId="{B30E8187-9B95-4080-A3AC-8FF3F8B0E1D5}" srcOrd="0" destOrd="0" presId="urn:microsoft.com/office/officeart/2005/8/layout/vProcess5"/>
    <dgm:cxn modelId="{3CDB3A4B-F0E2-417E-929D-D4D214C5A0AA}" type="presOf" srcId="{A3D6C3E4-35E6-4075-9567-93E969948055}" destId="{43D12CB1-855D-4A9D-8220-B2C90E0133C8}" srcOrd="1" destOrd="0" presId="urn:microsoft.com/office/officeart/2005/8/layout/vProcess5"/>
    <dgm:cxn modelId="{F0ACAF57-C2C0-4F80-AFCF-2C3E49B77C8C}" type="presOf" srcId="{A3D6C3E4-35E6-4075-9567-93E969948055}" destId="{FB485625-259A-40FC-BE95-F4F95180AE68}" srcOrd="0" destOrd="0" presId="urn:microsoft.com/office/officeart/2005/8/layout/vProcess5"/>
    <dgm:cxn modelId="{929BC5A3-63F9-4131-B189-E77F059BAFAF}" type="presOf" srcId="{B6AF7854-7253-4201-BD42-6DD4521FD374}" destId="{7C787160-44D7-4A56-9DBA-A9FC80096809}" srcOrd="0" destOrd="0" presId="urn:microsoft.com/office/officeart/2005/8/layout/vProcess5"/>
    <dgm:cxn modelId="{4CDD2AAA-0E25-4A3E-8683-8E53267F0686}" type="presOf" srcId="{5B3CA121-DFEC-4560-A4F6-CCB915226887}" destId="{8F4F1377-F532-4204-950E-FA6C0B885356}" srcOrd="1" destOrd="0" presId="urn:microsoft.com/office/officeart/2005/8/layout/vProcess5"/>
    <dgm:cxn modelId="{BC48D4D1-30A5-4145-8021-6483AA2798EA}" srcId="{B6AF7854-7253-4201-BD42-6DD4521FD374}" destId="{5B3CA121-DFEC-4560-A4F6-CCB915226887}" srcOrd="2" destOrd="0" parTransId="{433178AF-4000-4F81-8800-9BC301595976}" sibTransId="{D93448C2-25B3-4ACD-89EE-8C89A541E942}"/>
    <dgm:cxn modelId="{46E035D6-B30C-444F-9A32-E24600A4D58B}" srcId="{B6AF7854-7253-4201-BD42-6DD4521FD374}" destId="{521C2223-5182-4961-B7DB-5BDA6BBCACD5}" srcOrd="0" destOrd="0" parTransId="{B44CA2FA-3AF9-4AFB-870B-535141F41A40}" sibTransId="{3E82DB08-13C3-4FCF-A26B-10B943ABAA59}"/>
    <dgm:cxn modelId="{DFCFE6F7-FAAB-47D2-B004-45DD64549550}" type="presParOf" srcId="{7C787160-44D7-4A56-9DBA-A9FC80096809}" destId="{22717996-FF64-4BD0-A092-3A84F8D0425F}" srcOrd="0" destOrd="0" presId="urn:microsoft.com/office/officeart/2005/8/layout/vProcess5"/>
    <dgm:cxn modelId="{5176969A-8802-4F2D-886E-D72C33E9171F}" type="presParOf" srcId="{7C787160-44D7-4A56-9DBA-A9FC80096809}" destId="{022CA958-D4F7-4B94-8191-64533B38C73C}" srcOrd="1" destOrd="0" presId="urn:microsoft.com/office/officeart/2005/8/layout/vProcess5"/>
    <dgm:cxn modelId="{8FCE16E9-6BD5-4AA7-BF56-8172FE715AD2}" type="presParOf" srcId="{7C787160-44D7-4A56-9DBA-A9FC80096809}" destId="{FB485625-259A-40FC-BE95-F4F95180AE68}" srcOrd="2" destOrd="0" presId="urn:microsoft.com/office/officeart/2005/8/layout/vProcess5"/>
    <dgm:cxn modelId="{9242915C-8B16-42C8-A3D4-FDB6268C2EE7}" type="presParOf" srcId="{7C787160-44D7-4A56-9DBA-A9FC80096809}" destId="{6EDDFFA6-F03F-4410-B5C1-4159DE054DC7}" srcOrd="3" destOrd="0" presId="urn:microsoft.com/office/officeart/2005/8/layout/vProcess5"/>
    <dgm:cxn modelId="{6E66E5CD-C0CB-4BD0-B548-8E05FBDF8E51}" type="presParOf" srcId="{7C787160-44D7-4A56-9DBA-A9FC80096809}" destId="{4A01A127-ED57-4C99-86B0-640EF6A688EA}" srcOrd="4" destOrd="0" presId="urn:microsoft.com/office/officeart/2005/8/layout/vProcess5"/>
    <dgm:cxn modelId="{AE326B69-23C4-439B-85CE-703DB189D305}" type="presParOf" srcId="{7C787160-44D7-4A56-9DBA-A9FC80096809}" destId="{B30E8187-9B95-4080-A3AC-8FF3F8B0E1D5}" srcOrd="5" destOrd="0" presId="urn:microsoft.com/office/officeart/2005/8/layout/vProcess5"/>
    <dgm:cxn modelId="{6638717E-CBB9-46E0-87F8-94390D761845}" type="presParOf" srcId="{7C787160-44D7-4A56-9DBA-A9FC80096809}" destId="{C7CF7F14-1014-4399-9577-5C77BF98E164}" srcOrd="6" destOrd="0" presId="urn:microsoft.com/office/officeart/2005/8/layout/vProcess5"/>
    <dgm:cxn modelId="{9DD6A470-A5A3-4261-9A26-9E92E1F0CBF5}" type="presParOf" srcId="{7C787160-44D7-4A56-9DBA-A9FC80096809}" destId="{43D12CB1-855D-4A9D-8220-B2C90E0133C8}" srcOrd="7" destOrd="0" presId="urn:microsoft.com/office/officeart/2005/8/layout/vProcess5"/>
    <dgm:cxn modelId="{363CE96D-92B4-4A4A-92F5-69C418FDFBD6}" type="presParOf" srcId="{7C787160-44D7-4A56-9DBA-A9FC80096809}" destId="{8F4F1377-F532-4204-950E-FA6C0B885356}"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F550DF-1F3A-4E17-954F-6275DE100E48}">
      <dsp:nvSpPr>
        <dsp:cNvPr id="0" name=""/>
        <dsp:cNvSpPr/>
      </dsp:nvSpPr>
      <dsp:spPr>
        <a:xfrm>
          <a:off x="0" y="75027"/>
          <a:ext cx="6096000" cy="9931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t-EE" sz="2500" kern="1200" dirty="0">
              <a:latin typeface="Verdana" panose="020B0604030504040204" pitchFamily="34" charset="0"/>
              <a:ea typeface="Verdana" panose="020B0604030504040204" pitchFamily="34" charset="0"/>
              <a:cs typeface="Verdana" panose="020B0604030504040204" pitchFamily="34" charset="0"/>
            </a:rPr>
            <a:t>Üldsus (kõik vastajad)</a:t>
          </a:r>
          <a:endParaRPr lang="en-US" sz="2500" kern="1200" dirty="0">
            <a:latin typeface="Verdana" panose="020B0604030504040204" pitchFamily="34" charset="0"/>
            <a:ea typeface="Verdana" panose="020B0604030504040204" pitchFamily="34" charset="0"/>
            <a:cs typeface="Verdana" panose="020B0604030504040204" pitchFamily="34" charset="0"/>
          </a:endParaRPr>
        </a:p>
      </dsp:txBody>
      <dsp:txXfrm>
        <a:off x="48481" y="123508"/>
        <a:ext cx="5999038" cy="896166"/>
      </dsp:txXfrm>
    </dsp:sp>
    <dsp:sp modelId="{110AD266-BF81-4F83-9CAE-3D211E269D6E}">
      <dsp:nvSpPr>
        <dsp:cNvPr id="0" name=""/>
        <dsp:cNvSpPr/>
      </dsp:nvSpPr>
      <dsp:spPr>
        <a:xfrm>
          <a:off x="0" y="1068156"/>
          <a:ext cx="6096000" cy="737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t-EE" sz="2400" kern="1200" dirty="0">
              <a:latin typeface="Verdana" panose="020B0604030504040204" pitchFamily="34" charset="0"/>
              <a:ea typeface="Verdana" panose="020B0604030504040204" pitchFamily="34" charset="0"/>
              <a:cs typeface="Verdana" panose="020B0604030504040204" pitchFamily="34" charset="0"/>
            </a:rPr>
            <a:t>Millisena nad näevad riigi tubakapoliitikat? </a:t>
          </a:r>
          <a:endParaRPr lang="en-US" sz="2400" kern="1200" dirty="0">
            <a:latin typeface="Verdana" panose="020B0604030504040204" pitchFamily="34" charset="0"/>
            <a:ea typeface="Verdana" panose="020B0604030504040204" pitchFamily="34" charset="0"/>
            <a:cs typeface="Verdana" panose="020B0604030504040204" pitchFamily="34" charset="0"/>
          </a:endParaRPr>
        </a:p>
      </dsp:txBody>
      <dsp:txXfrm>
        <a:off x="0" y="1068156"/>
        <a:ext cx="6096000" cy="737437"/>
      </dsp:txXfrm>
    </dsp:sp>
    <dsp:sp modelId="{A31C777F-4C10-4C74-B42E-7B9CAF7ACA37}">
      <dsp:nvSpPr>
        <dsp:cNvPr id="0" name=""/>
        <dsp:cNvSpPr/>
      </dsp:nvSpPr>
      <dsp:spPr>
        <a:xfrm>
          <a:off x="0" y="1805593"/>
          <a:ext cx="6096000" cy="9931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t-EE" sz="2500" kern="1200" dirty="0">
              <a:latin typeface="Verdana" panose="020B0604030504040204" pitchFamily="34" charset="0"/>
              <a:ea typeface="Verdana" panose="020B0604030504040204" pitchFamily="34" charset="0"/>
              <a:cs typeface="Verdana" panose="020B0604030504040204" pitchFamily="34" charset="0"/>
            </a:rPr>
            <a:t>Sihtrühm (tarbivad tubakat ja nikotiini sisaldavaid tooteid) </a:t>
          </a:r>
          <a:endParaRPr lang="en-US" sz="2500" kern="1200" dirty="0">
            <a:latin typeface="Verdana" panose="020B0604030504040204" pitchFamily="34" charset="0"/>
            <a:ea typeface="Verdana" panose="020B0604030504040204" pitchFamily="34" charset="0"/>
            <a:cs typeface="Verdana" panose="020B0604030504040204" pitchFamily="34" charset="0"/>
          </a:endParaRPr>
        </a:p>
      </dsp:txBody>
      <dsp:txXfrm>
        <a:off x="48481" y="1854074"/>
        <a:ext cx="5999038" cy="896166"/>
      </dsp:txXfrm>
    </dsp:sp>
    <dsp:sp modelId="{D334C52A-D6F6-4848-AF1A-CD559FA627DB}">
      <dsp:nvSpPr>
        <dsp:cNvPr id="0" name=""/>
        <dsp:cNvSpPr/>
      </dsp:nvSpPr>
      <dsp:spPr>
        <a:xfrm>
          <a:off x="0" y="2798722"/>
          <a:ext cx="6096000" cy="119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t-EE" sz="2000" kern="1200" dirty="0">
              <a:latin typeface="Verdana" panose="020B0604030504040204" pitchFamily="34" charset="0"/>
              <a:ea typeface="Verdana" panose="020B0604030504040204" pitchFamily="34" charset="0"/>
              <a:cs typeface="Verdana" panose="020B0604030504040204" pitchFamily="34" charset="0"/>
            </a:rPr>
            <a:t>Mis oleks kui võimalikult vähem kahjulikud alternatiivid oleksid suitsetajatele kättesaadavad ja alternatiivide kohta oleks  edastatud ka tõendatud informatsiooni?   </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0" y="2798722"/>
        <a:ext cx="6096000" cy="1190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CA958-D4F7-4B94-8191-64533B38C73C}">
      <dsp:nvSpPr>
        <dsp:cNvPr id="0" name=""/>
        <dsp:cNvSpPr/>
      </dsp:nvSpPr>
      <dsp:spPr>
        <a:xfrm>
          <a:off x="0" y="0"/>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t-EE" sz="2300" kern="1200" dirty="0">
              <a:latin typeface="Verdana" panose="020B0604030504040204" pitchFamily="34" charset="0"/>
              <a:ea typeface="Verdana" panose="020B0604030504040204" pitchFamily="34" charset="0"/>
              <a:cs typeface="Verdana" panose="020B0604030504040204" pitchFamily="34" charset="0"/>
            </a:rPr>
            <a:t>1. Kõik vastajad (n=1053) – riigi tubakapoliitika</a:t>
          </a:r>
          <a:endParaRPr lang="en-US" sz="2300" kern="1200" dirty="0">
            <a:latin typeface="Verdana" panose="020B0604030504040204" pitchFamily="34" charset="0"/>
            <a:ea typeface="Verdana" panose="020B0604030504040204" pitchFamily="34" charset="0"/>
            <a:cs typeface="Verdana" panose="020B0604030504040204" pitchFamily="34" charset="0"/>
          </a:endParaRPr>
        </a:p>
      </dsp:txBody>
      <dsp:txXfrm>
        <a:off x="35709" y="35709"/>
        <a:ext cx="3865988" cy="1147782"/>
      </dsp:txXfrm>
    </dsp:sp>
    <dsp:sp modelId="{FB485625-259A-40FC-BE95-F4F95180AE68}">
      <dsp:nvSpPr>
        <dsp:cNvPr id="0" name=""/>
        <dsp:cNvSpPr/>
      </dsp:nvSpPr>
      <dsp:spPr>
        <a:xfrm>
          <a:off x="457199" y="1422399"/>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t-EE" sz="2300" kern="1200" dirty="0">
              <a:latin typeface="Verdana" panose="020B0604030504040204" pitchFamily="34" charset="0"/>
              <a:ea typeface="Verdana" panose="020B0604030504040204" pitchFamily="34" charset="0"/>
              <a:cs typeface="Verdana" panose="020B0604030504040204" pitchFamily="34" charset="0"/>
            </a:rPr>
            <a:t>2. Tarbib tubakat ja nikotiini sisaldavaid tooteid (n=239)</a:t>
          </a:r>
          <a:endParaRPr lang="en-US" sz="2300" kern="1200" dirty="0">
            <a:latin typeface="Verdana" panose="020B0604030504040204" pitchFamily="34" charset="0"/>
            <a:ea typeface="Verdana" panose="020B0604030504040204" pitchFamily="34" charset="0"/>
            <a:cs typeface="Verdana" panose="020B0604030504040204" pitchFamily="34" charset="0"/>
          </a:endParaRPr>
        </a:p>
      </dsp:txBody>
      <dsp:txXfrm>
        <a:off x="492908" y="1458108"/>
        <a:ext cx="3860502" cy="1147782"/>
      </dsp:txXfrm>
    </dsp:sp>
    <dsp:sp modelId="{6EDDFFA6-F03F-4410-B5C1-4159DE054DC7}">
      <dsp:nvSpPr>
        <dsp:cNvPr id="0" name=""/>
        <dsp:cNvSpPr/>
      </dsp:nvSpPr>
      <dsp:spPr>
        <a:xfrm>
          <a:off x="914399" y="2844799"/>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t-EE" sz="2300" kern="1200" dirty="0">
              <a:latin typeface="Verdana" panose="020B0604030504040204" pitchFamily="34" charset="0"/>
              <a:ea typeface="Verdana" panose="020B0604030504040204" pitchFamily="34" charset="0"/>
              <a:cs typeface="Verdana" panose="020B0604030504040204" pitchFamily="34" charset="0"/>
            </a:rPr>
            <a:t>3. E-sigarettide tarbijad (n=34)</a:t>
          </a:r>
          <a:endParaRPr lang="en-US" sz="2300" kern="1200" dirty="0">
            <a:latin typeface="Verdana" panose="020B0604030504040204" pitchFamily="34" charset="0"/>
            <a:ea typeface="Verdana" panose="020B0604030504040204" pitchFamily="34" charset="0"/>
            <a:cs typeface="Verdana" panose="020B0604030504040204" pitchFamily="34" charset="0"/>
          </a:endParaRPr>
        </a:p>
      </dsp:txBody>
      <dsp:txXfrm>
        <a:off x="950108" y="2880508"/>
        <a:ext cx="3860502" cy="1147782"/>
      </dsp:txXfrm>
    </dsp:sp>
    <dsp:sp modelId="{4A01A127-ED57-4C99-86B0-640EF6A688EA}">
      <dsp:nvSpPr>
        <dsp:cNvPr id="0" name=""/>
        <dsp:cNvSpPr/>
      </dsp:nvSpPr>
      <dsp:spPr>
        <a:xfrm>
          <a:off x="4389120" y="924560"/>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67428" y="924560"/>
        <a:ext cx="435864" cy="596341"/>
      </dsp:txXfrm>
    </dsp:sp>
    <dsp:sp modelId="{B30E8187-9B95-4080-A3AC-8FF3F8B0E1D5}">
      <dsp:nvSpPr>
        <dsp:cNvPr id="0" name=""/>
        <dsp:cNvSpPr/>
      </dsp:nvSpPr>
      <dsp:spPr>
        <a:xfrm>
          <a:off x="4846320" y="2338832"/>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024628" y="2338832"/>
        <a:ext cx="435864" cy="5963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862" cy="497333"/>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eaLnBrk="0" hangingPunct="0">
              <a:defRPr sz="1200">
                <a:latin typeface="Times" pitchFamily="18" charset="0"/>
              </a:defRPr>
            </a:lvl1pPr>
          </a:lstStyle>
          <a:p>
            <a:pPr>
              <a:defRPr/>
            </a:pPr>
            <a:endParaRPr lang="en-GB"/>
          </a:p>
        </p:txBody>
      </p:sp>
      <p:sp>
        <p:nvSpPr>
          <p:cNvPr id="8195" name="Rectangle 3"/>
          <p:cNvSpPr>
            <a:spLocks noGrp="1" noChangeArrowheads="1"/>
          </p:cNvSpPr>
          <p:nvPr>
            <p:ph type="dt" sz="quarter" idx="1"/>
          </p:nvPr>
        </p:nvSpPr>
        <p:spPr bwMode="auto">
          <a:xfrm>
            <a:off x="3851814" y="1"/>
            <a:ext cx="2945862" cy="497333"/>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0" hangingPunct="0">
              <a:defRPr sz="1200">
                <a:latin typeface="Times" pitchFamily="18" charset="0"/>
              </a:defRPr>
            </a:lvl1pPr>
          </a:lstStyle>
          <a:p>
            <a:pPr>
              <a:defRPr/>
            </a:pPr>
            <a:endParaRPr lang="en-GB"/>
          </a:p>
        </p:txBody>
      </p:sp>
      <p:sp>
        <p:nvSpPr>
          <p:cNvPr id="8196" name="Rectangle 4"/>
          <p:cNvSpPr>
            <a:spLocks noGrp="1" noChangeArrowheads="1"/>
          </p:cNvSpPr>
          <p:nvPr>
            <p:ph type="ftr" sz="quarter" idx="2"/>
          </p:nvPr>
        </p:nvSpPr>
        <p:spPr bwMode="auto">
          <a:xfrm>
            <a:off x="0" y="9429305"/>
            <a:ext cx="2945862" cy="497333"/>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eaLnBrk="0" hangingPunct="0">
              <a:defRPr sz="1200">
                <a:latin typeface="Times" pitchFamily="18" charset="0"/>
              </a:defRPr>
            </a:lvl1pPr>
          </a:lstStyle>
          <a:p>
            <a:pPr>
              <a:defRPr/>
            </a:pPr>
            <a:endParaRPr lang="en-GB"/>
          </a:p>
        </p:txBody>
      </p:sp>
      <p:sp>
        <p:nvSpPr>
          <p:cNvPr id="8197" name="Rectangle 5"/>
          <p:cNvSpPr>
            <a:spLocks noGrp="1" noChangeArrowheads="1"/>
          </p:cNvSpPr>
          <p:nvPr>
            <p:ph type="sldNum" sz="quarter" idx="3"/>
          </p:nvPr>
        </p:nvSpPr>
        <p:spPr bwMode="auto">
          <a:xfrm>
            <a:off x="3851814" y="9429305"/>
            <a:ext cx="2945862" cy="497333"/>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eaLnBrk="0" hangingPunct="0">
              <a:defRPr sz="1200">
                <a:latin typeface="Times" panose="02020603050405020304" pitchFamily="18" charset="0"/>
              </a:defRPr>
            </a:lvl1pPr>
          </a:lstStyle>
          <a:p>
            <a:pPr>
              <a:defRPr/>
            </a:pPr>
            <a:fld id="{A47FE731-A556-4D3D-919D-47C774EDB973}" type="slidenum">
              <a:rPr lang="en-GB" altLang="et-EE"/>
              <a:pPr>
                <a:defRPr/>
              </a:pPr>
              <a:t>‹#›</a:t>
            </a:fld>
            <a:endParaRPr lang="en-GB" altLang="et-EE"/>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1" y="1"/>
            <a:ext cx="2971703" cy="532746"/>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eaLnBrk="0" hangingPunct="0">
              <a:defRPr sz="1200"/>
            </a:lvl1pPr>
          </a:lstStyle>
          <a:p>
            <a:pPr>
              <a:defRPr/>
            </a:pPr>
            <a:endParaRPr lang="en-GB"/>
          </a:p>
        </p:txBody>
      </p:sp>
      <p:sp>
        <p:nvSpPr>
          <p:cNvPr id="57347" name="Rectangle 3"/>
          <p:cNvSpPr>
            <a:spLocks noGrp="1" noChangeArrowheads="1"/>
          </p:cNvSpPr>
          <p:nvPr>
            <p:ph type="dt" idx="1"/>
          </p:nvPr>
        </p:nvSpPr>
        <p:spPr bwMode="auto">
          <a:xfrm>
            <a:off x="3886775" y="1"/>
            <a:ext cx="2895700" cy="532746"/>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0" hangingPunct="0">
              <a:defRPr sz="1200"/>
            </a:lvl1pPr>
          </a:lstStyle>
          <a:p>
            <a:pPr>
              <a:defRPr/>
            </a:pPr>
            <a:endParaRPr lang="en-GB"/>
          </a:p>
        </p:txBody>
      </p:sp>
      <p:sp>
        <p:nvSpPr>
          <p:cNvPr id="2052" name="Rectangle 4"/>
          <p:cNvSpPr>
            <a:spLocks noGrp="1" noRot="1" noChangeAspect="1" noChangeArrowheads="1" noTextEdit="1"/>
          </p:cNvSpPr>
          <p:nvPr>
            <p:ph type="sldImg" idx="2"/>
          </p:nvPr>
        </p:nvSpPr>
        <p:spPr bwMode="auto">
          <a:xfrm>
            <a:off x="901700" y="762000"/>
            <a:ext cx="4978400" cy="3733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p:cNvSpPr>
            <a:spLocks noGrp="1" noChangeArrowheads="1"/>
          </p:cNvSpPr>
          <p:nvPr>
            <p:ph type="body" sz="quarter" idx="3"/>
          </p:nvPr>
        </p:nvSpPr>
        <p:spPr bwMode="auto">
          <a:xfrm>
            <a:off x="915072" y="4723891"/>
            <a:ext cx="4952331" cy="4496011"/>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7350" name="Rectangle 6"/>
          <p:cNvSpPr>
            <a:spLocks noGrp="1" noChangeArrowheads="1"/>
          </p:cNvSpPr>
          <p:nvPr>
            <p:ph type="ftr" sz="quarter" idx="4"/>
          </p:nvPr>
        </p:nvSpPr>
        <p:spPr bwMode="auto">
          <a:xfrm>
            <a:off x="1" y="9449322"/>
            <a:ext cx="2971703" cy="457299"/>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eaLnBrk="0" hangingPunct="0">
              <a:defRPr sz="1200"/>
            </a:lvl1pPr>
          </a:lstStyle>
          <a:p>
            <a:pPr>
              <a:defRPr/>
            </a:pPr>
            <a:endParaRPr lang="en-GB"/>
          </a:p>
        </p:txBody>
      </p:sp>
      <p:sp>
        <p:nvSpPr>
          <p:cNvPr id="57351" name="Rectangle 7"/>
          <p:cNvSpPr>
            <a:spLocks noGrp="1" noChangeArrowheads="1"/>
          </p:cNvSpPr>
          <p:nvPr>
            <p:ph type="sldNum" sz="quarter" idx="5"/>
          </p:nvPr>
        </p:nvSpPr>
        <p:spPr bwMode="auto">
          <a:xfrm>
            <a:off x="3886775" y="9449322"/>
            <a:ext cx="2895700" cy="457299"/>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eaLnBrk="0" hangingPunct="0">
              <a:defRPr sz="1200"/>
            </a:lvl1pPr>
          </a:lstStyle>
          <a:p>
            <a:pPr>
              <a:defRPr/>
            </a:pPr>
            <a:fld id="{5875C4D1-1087-4410-A549-B4FA46195E05}" type="slidenum">
              <a:rPr lang="en-GB" altLang="et-EE"/>
              <a:pPr>
                <a:defRPr/>
              </a:pPr>
              <a:t>‹#›</a:t>
            </a:fld>
            <a:endParaRPr lang="en-GB" altLang="et-EE"/>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1C0D8F-6A25-48DB-9421-6C214C383CAB}" type="slidenum">
              <a:rPr lang="en-US" altLang="et-EE"/>
              <a:pPr>
                <a:defRPr/>
              </a:pPr>
              <a:t>‹#›</a:t>
            </a:fld>
            <a:endParaRPr lang="en-US" altLang="et-EE"/>
          </a:p>
        </p:txBody>
      </p:sp>
    </p:spTree>
    <p:extLst>
      <p:ext uri="{BB962C8B-B14F-4D97-AF65-F5344CB8AC3E}">
        <p14:creationId xmlns:p14="http://schemas.microsoft.com/office/powerpoint/2010/main" val="80403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3C2958-DA58-42E1-9D24-704FE72AA3E9}" type="slidenum">
              <a:rPr lang="en-US" altLang="et-EE"/>
              <a:pPr>
                <a:defRPr/>
              </a:pPr>
              <a:t>‹#›</a:t>
            </a:fld>
            <a:endParaRPr lang="en-US" altLang="et-EE"/>
          </a:p>
        </p:txBody>
      </p:sp>
    </p:spTree>
    <p:extLst>
      <p:ext uri="{BB962C8B-B14F-4D97-AF65-F5344CB8AC3E}">
        <p14:creationId xmlns:p14="http://schemas.microsoft.com/office/powerpoint/2010/main" val="11015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61C25-DB58-476A-821B-EB6F317981A4}" type="slidenum">
              <a:rPr lang="en-US" altLang="et-EE"/>
              <a:pPr>
                <a:defRPr/>
              </a:pPr>
              <a:t>‹#›</a:t>
            </a:fld>
            <a:endParaRPr lang="en-US" altLang="et-EE"/>
          </a:p>
        </p:txBody>
      </p:sp>
    </p:spTree>
    <p:extLst>
      <p:ext uri="{BB962C8B-B14F-4D97-AF65-F5344CB8AC3E}">
        <p14:creationId xmlns:p14="http://schemas.microsoft.com/office/powerpoint/2010/main" val="106827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080856-E46E-4075-9EFD-93BA4A12BA88}" type="slidenum">
              <a:rPr lang="en-US" altLang="et-EE"/>
              <a:pPr>
                <a:defRPr/>
              </a:pPr>
              <a:t>‹#›</a:t>
            </a:fld>
            <a:endParaRPr lang="en-US" altLang="et-EE"/>
          </a:p>
        </p:txBody>
      </p:sp>
    </p:spTree>
    <p:extLst>
      <p:ext uri="{BB962C8B-B14F-4D97-AF65-F5344CB8AC3E}">
        <p14:creationId xmlns:p14="http://schemas.microsoft.com/office/powerpoint/2010/main" val="107141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5C49C8-3E3F-405D-8A9B-20A6332403E0}" type="slidenum">
              <a:rPr lang="en-US" altLang="et-EE"/>
              <a:pPr>
                <a:defRPr/>
              </a:pPr>
              <a:t>‹#›</a:t>
            </a:fld>
            <a:endParaRPr lang="en-US" altLang="et-EE"/>
          </a:p>
        </p:txBody>
      </p:sp>
    </p:spTree>
    <p:extLst>
      <p:ext uri="{BB962C8B-B14F-4D97-AF65-F5344CB8AC3E}">
        <p14:creationId xmlns:p14="http://schemas.microsoft.com/office/powerpoint/2010/main" val="133821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76C667-C18F-47F6-B132-1CAB799C9302}" type="slidenum">
              <a:rPr lang="en-US" altLang="et-EE"/>
              <a:pPr>
                <a:defRPr/>
              </a:pPr>
              <a:t>‹#›</a:t>
            </a:fld>
            <a:endParaRPr lang="en-US" altLang="et-EE"/>
          </a:p>
        </p:txBody>
      </p:sp>
    </p:spTree>
    <p:extLst>
      <p:ext uri="{BB962C8B-B14F-4D97-AF65-F5344CB8AC3E}">
        <p14:creationId xmlns:p14="http://schemas.microsoft.com/office/powerpoint/2010/main" val="2090145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056CB5-C373-4526-8B08-E71A45543317}" type="slidenum">
              <a:rPr lang="en-US" altLang="et-EE"/>
              <a:pPr>
                <a:defRPr/>
              </a:pPr>
              <a:t>‹#›</a:t>
            </a:fld>
            <a:endParaRPr lang="en-US" altLang="et-EE"/>
          </a:p>
        </p:txBody>
      </p:sp>
    </p:spTree>
    <p:extLst>
      <p:ext uri="{BB962C8B-B14F-4D97-AF65-F5344CB8AC3E}">
        <p14:creationId xmlns:p14="http://schemas.microsoft.com/office/powerpoint/2010/main" val="56948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2CF957E-AFF5-45AC-82C1-D64840B2085E}" type="slidenum">
              <a:rPr lang="en-US" altLang="et-EE"/>
              <a:pPr>
                <a:defRPr/>
              </a:pPr>
              <a:t>‹#›</a:t>
            </a:fld>
            <a:endParaRPr lang="en-US" altLang="et-EE"/>
          </a:p>
        </p:txBody>
      </p:sp>
    </p:spTree>
    <p:extLst>
      <p:ext uri="{BB962C8B-B14F-4D97-AF65-F5344CB8AC3E}">
        <p14:creationId xmlns:p14="http://schemas.microsoft.com/office/powerpoint/2010/main" val="277464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9426A3-311E-4C9A-A00C-DC4E606CEDF4}" type="slidenum">
              <a:rPr lang="en-US" altLang="et-EE"/>
              <a:pPr>
                <a:defRPr/>
              </a:pPr>
              <a:t>‹#›</a:t>
            </a:fld>
            <a:endParaRPr lang="en-US" altLang="et-EE"/>
          </a:p>
        </p:txBody>
      </p:sp>
    </p:spTree>
    <p:extLst>
      <p:ext uri="{BB962C8B-B14F-4D97-AF65-F5344CB8AC3E}">
        <p14:creationId xmlns:p14="http://schemas.microsoft.com/office/powerpoint/2010/main" val="404390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7D0278-72D7-4411-A2E2-300185CE51B1}" type="slidenum">
              <a:rPr lang="en-US" altLang="et-EE"/>
              <a:pPr>
                <a:defRPr/>
              </a:pPr>
              <a:t>‹#›</a:t>
            </a:fld>
            <a:endParaRPr lang="en-US" altLang="et-EE"/>
          </a:p>
        </p:txBody>
      </p:sp>
    </p:spTree>
    <p:extLst>
      <p:ext uri="{BB962C8B-B14F-4D97-AF65-F5344CB8AC3E}">
        <p14:creationId xmlns:p14="http://schemas.microsoft.com/office/powerpoint/2010/main" val="405121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0B41F6-663D-4E33-A85A-1319745C6932}" type="slidenum">
              <a:rPr lang="en-US" altLang="et-EE"/>
              <a:pPr>
                <a:defRPr/>
              </a:pPr>
              <a:t>‹#›</a:t>
            </a:fld>
            <a:endParaRPr lang="en-US" altLang="et-EE"/>
          </a:p>
        </p:txBody>
      </p:sp>
    </p:spTree>
    <p:extLst>
      <p:ext uri="{BB962C8B-B14F-4D97-AF65-F5344CB8AC3E}">
        <p14:creationId xmlns:p14="http://schemas.microsoft.com/office/powerpoint/2010/main" val="219143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a:t>Click to edit Master text styles</a:t>
            </a:r>
          </a:p>
          <a:p>
            <a:pPr lvl="1"/>
            <a:r>
              <a:rPr lang="en-US" altLang="et-EE"/>
              <a:t>Second level</a:t>
            </a:r>
          </a:p>
          <a:p>
            <a:pPr lvl="2"/>
            <a:r>
              <a:rPr lang="en-US" altLang="et-EE"/>
              <a:t>Third level</a:t>
            </a:r>
          </a:p>
          <a:p>
            <a:pPr lvl="3"/>
            <a:r>
              <a:rPr lang="en-US" altLang="et-EE"/>
              <a:t>Fourth level</a:t>
            </a:r>
          </a:p>
          <a:p>
            <a:pPr lvl="4"/>
            <a:r>
              <a:rPr lang="en-US" altLang="et-EE"/>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anose="02020603050405020304" pitchFamily="18" charset="0"/>
              </a:defRPr>
            </a:lvl1pPr>
          </a:lstStyle>
          <a:p>
            <a:pPr>
              <a:defRPr/>
            </a:pPr>
            <a:fld id="{4D39C2FC-9530-4593-9FE5-6C5E1577F808}" type="slidenum">
              <a:rPr lang="en-US" altLang="et-EE"/>
              <a:pPr>
                <a:defRPr/>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eaLnBrk="0" fontAlgn="base" hangingPunct="0">
        <a:spcBef>
          <a:spcPct val="0"/>
        </a:spcBef>
        <a:spcAft>
          <a:spcPct val="0"/>
        </a:spcAft>
        <a:defRPr sz="4400">
          <a:solidFill>
            <a:schemeClr val="tx2"/>
          </a:solidFill>
          <a:latin typeface="Times" pitchFamily="18" charset="0"/>
        </a:defRPr>
      </a:lvl6pPr>
      <a:lvl7pPr marL="914400" algn="ctr" rtl="0" eaLnBrk="0" fontAlgn="base" hangingPunct="0">
        <a:spcBef>
          <a:spcPct val="0"/>
        </a:spcBef>
        <a:spcAft>
          <a:spcPct val="0"/>
        </a:spcAft>
        <a:defRPr sz="4400">
          <a:solidFill>
            <a:schemeClr val="tx2"/>
          </a:solidFill>
          <a:latin typeface="Times" pitchFamily="18" charset="0"/>
        </a:defRPr>
      </a:lvl7pPr>
      <a:lvl8pPr marL="1371600" algn="ctr" rtl="0" eaLnBrk="0" fontAlgn="base" hangingPunct="0">
        <a:spcBef>
          <a:spcPct val="0"/>
        </a:spcBef>
        <a:spcAft>
          <a:spcPct val="0"/>
        </a:spcAft>
        <a:defRPr sz="4400">
          <a:solidFill>
            <a:schemeClr val="tx2"/>
          </a:solidFill>
          <a:latin typeface="Times" pitchFamily="18" charset="0"/>
        </a:defRPr>
      </a:lvl8pPr>
      <a:lvl9pPr marL="1828800" algn="ctr" rtl="0" eaLnBrk="0" fontAlgn="base" hangingPunct="0">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turu-uuringute.eu/"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chart" Target="../charts/chart11.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ooku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13" y="366713"/>
            <a:ext cx="8675687" cy="624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39750" y="2492375"/>
            <a:ext cx="8261350" cy="1441450"/>
          </a:xfrm>
        </p:spPr>
        <p:txBody>
          <a:bodyPr/>
          <a:lstStyle/>
          <a:p>
            <a:br>
              <a:rPr lang="et-EE" altLang="et-EE" sz="4000" b="1" dirty="0">
                <a:solidFill>
                  <a:srgbClr val="C00000"/>
                </a:solidFill>
                <a:latin typeface="Verdana" panose="020B0604030504040204" pitchFamily="34" charset="0"/>
              </a:rPr>
            </a:br>
            <a:r>
              <a:rPr lang="et-EE" altLang="et-EE" sz="4000" b="1" dirty="0">
                <a:solidFill>
                  <a:srgbClr val="C00000"/>
                </a:solidFill>
                <a:latin typeface="Verdana" panose="020B0604030504040204" pitchFamily="34" charset="0"/>
              </a:rPr>
              <a:t>Tubakapoliitika. </a:t>
            </a:r>
            <a:br>
              <a:rPr lang="et-EE" altLang="et-EE" sz="4000" b="1" dirty="0">
                <a:solidFill>
                  <a:srgbClr val="C00000"/>
                </a:solidFill>
                <a:latin typeface="Verdana" panose="020B0604030504040204" pitchFamily="34" charset="0"/>
              </a:rPr>
            </a:br>
            <a:r>
              <a:rPr lang="et-EE" altLang="et-EE" sz="4000" b="1" dirty="0">
                <a:solidFill>
                  <a:srgbClr val="C00000"/>
                </a:solidFill>
                <a:latin typeface="Verdana" panose="020B0604030504040204" pitchFamily="34" charset="0"/>
              </a:rPr>
              <a:t>Alternatiiv sigarettidele </a:t>
            </a:r>
            <a:br>
              <a:rPr lang="et-EE" altLang="et-EE" sz="4000" b="1" dirty="0">
                <a:latin typeface="Verdana" panose="020B0604030504040204" pitchFamily="34" charset="0"/>
              </a:rPr>
            </a:br>
            <a:br>
              <a:rPr lang="et-EE" altLang="et-EE" sz="3200" b="1" dirty="0">
                <a:latin typeface="Verdana" panose="020B0604030504040204" pitchFamily="34" charset="0"/>
              </a:rPr>
            </a:br>
            <a:br>
              <a:rPr lang="et-EE" altLang="et-EE" sz="2400" b="1" dirty="0">
                <a:solidFill>
                  <a:srgbClr val="002060"/>
                </a:solidFill>
                <a:latin typeface="Verdana" panose="020B0604030504040204" pitchFamily="34" charset="0"/>
              </a:rPr>
            </a:br>
            <a:r>
              <a:rPr lang="et-EE" altLang="et-EE" sz="2400" b="1" dirty="0">
                <a:solidFill>
                  <a:srgbClr val="002060"/>
                </a:solidFill>
                <a:latin typeface="Verdana" panose="020B0604030504040204" pitchFamily="34" charset="0"/>
              </a:rPr>
              <a:t>Avalikkuse ja sihtrühma (suitsetajad) </a:t>
            </a:r>
            <a:br>
              <a:rPr lang="et-EE" altLang="et-EE" sz="2400" b="1" dirty="0">
                <a:solidFill>
                  <a:srgbClr val="002060"/>
                </a:solidFill>
                <a:latin typeface="Verdana" panose="020B0604030504040204" pitchFamily="34" charset="0"/>
              </a:rPr>
            </a:br>
            <a:r>
              <a:rPr lang="et-EE" altLang="et-EE" sz="2400" b="1" dirty="0">
                <a:solidFill>
                  <a:srgbClr val="002060"/>
                </a:solidFill>
                <a:latin typeface="Verdana" panose="020B0604030504040204" pitchFamily="34" charset="0"/>
              </a:rPr>
              <a:t>üleriigiline veebiküsitlus </a:t>
            </a:r>
            <a:br>
              <a:rPr lang="et-EE" altLang="et-EE" sz="2400" b="1" dirty="0">
                <a:solidFill>
                  <a:srgbClr val="C00000"/>
                </a:solidFill>
                <a:latin typeface="Verdana" panose="020B0604030504040204" pitchFamily="34" charset="0"/>
              </a:rPr>
            </a:br>
            <a:r>
              <a:rPr lang="et-EE" altLang="et-EE" sz="2400" b="1" dirty="0">
                <a:solidFill>
                  <a:srgbClr val="C00000"/>
                </a:solidFill>
                <a:latin typeface="Verdana" panose="020B0604030504040204" pitchFamily="34" charset="0"/>
              </a:rPr>
              <a:t>14.09-20.09 2017</a:t>
            </a:r>
            <a:endParaRPr lang="en-GB" altLang="et-EE" sz="2400" b="1" dirty="0">
              <a:solidFill>
                <a:srgbClr val="002D52"/>
              </a:solidFill>
              <a:latin typeface="Verdana" panose="020B0604030504040204" pitchFamily="34" charset="0"/>
            </a:endParaRPr>
          </a:p>
        </p:txBody>
      </p:sp>
      <p:pic>
        <p:nvPicPr>
          <p:cNvPr id="4100" name="Picture 4" descr="logo_vaike"/>
          <p:cNvPicPr>
            <a:picLocks noChangeAspect="1" noChangeArrowheads="1"/>
          </p:cNvPicPr>
          <p:nvPr/>
        </p:nvPicPr>
        <p:blipFill>
          <a:blip r:embed="rId3">
            <a:lum contrast="12000"/>
            <a:extLst>
              <a:ext uri="{28A0092B-C50C-407E-A947-70E740481C1C}">
                <a14:useLocalDpi xmlns:a14="http://schemas.microsoft.com/office/drawing/2010/main" val="0"/>
              </a:ext>
            </a:extLst>
          </a:blip>
          <a:srcRect/>
          <a:stretch>
            <a:fillRect/>
          </a:stretch>
        </p:blipFill>
        <p:spPr bwMode="auto">
          <a:xfrm>
            <a:off x="6781800" y="6264275"/>
            <a:ext cx="1676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6"/>
          <p:cNvSpPr>
            <a:spLocks noChangeArrowheads="1"/>
          </p:cNvSpPr>
          <p:nvPr/>
        </p:nvSpPr>
        <p:spPr bwMode="auto">
          <a:xfrm>
            <a:off x="500856" y="5299074"/>
            <a:ext cx="39624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nSpc>
                <a:spcPct val="90000"/>
              </a:lnSpc>
              <a:spcBef>
                <a:spcPct val="50000"/>
              </a:spcBef>
              <a:buFontTx/>
              <a:buNone/>
            </a:pPr>
            <a:endParaRPr lang="et-EE" altLang="et-EE" sz="1600" b="1" dirty="0">
              <a:latin typeface="Verdana" panose="020B0604030504040204" pitchFamily="34" charset="0"/>
            </a:endParaRPr>
          </a:p>
          <a:p>
            <a:pPr>
              <a:lnSpc>
                <a:spcPct val="90000"/>
              </a:lnSpc>
              <a:spcBef>
                <a:spcPct val="50000"/>
              </a:spcBef>
              <a:buFontTx/>
              <a:buNone/>
            </a:pPr>
            <a:r>
              <a:rPr lang="et-EE" altLang="et-EE" sz="1400" b="1" dirty="0">
                <a:latin typeface="Verdana" panose="020B0604030504040204" pitchFamily="34" charset="0"/>
              </a:rPr>
              <a:t>Pärnu mnt.102 A, 11312 Tallinn</a:t>
            </a:r>
          </a:p>
          <a:p>
            <a:pPr>
              <a:lnSpc>
                <a:spcPct val="90000"/>
              </a:lnSpc>
              <a:spcBef>
                <a:spcPct val="50000"/>
              </a:spcBef>
              <a:buFontTx/>
              <a:buNone/>
            </a:pPr>
            <a:r>
              <a:rPr lang="et-EE" altLang="et-EE" sz="1400" dirty="0">
                <a:solidFill>
                  <a:srgbClr val="003366"/>
                </a:solidFill>
                <a:latin typeface="Verdana" panose="020B0604030504040204" pitchFamily="34" charset="0"/>
              </a:rPr>
              <a:t>post@turu-uuringute.ee</a:t>
            </a:r>
          </a:p>
          <a:p>
            <a:pPr>
              <a:lnSpc>
                <a:spcPct val="90000"/>
              </a:lnSpc>
              <a:spcBef>
                <a:spcPct val="50000"/>
              </a:spcBef>
              <a:buFontTx/>
              <a:buNone/>
            </a:pPr>
            <a:r>
              <a:rPr lang="et-EE" altLang="et-EE" sz="1400" dirty="0">
                <a:solidFill>
                  <a:srgbClr val="003366"/>
                </a:solidFill>
                <a:latin typeface="Verdana" panose="020B0604030504040204" pitchFamily="34" charset="0"/>
                <a:hlinkClick r:id="rId4"/>
              </a:rPr>
              <a:t>www.turu-uuringute.eu</a:t>
            </a:r>
            <a:endParaRPr lang="et-EE" altLang="et-EE" sz="1400" dirty="0">
              <a:solidFill>
                <a:srgbClr val="003366"/>
              </a:solidFill>
              <a:latin typeface="Verdana" panose="020B0604030504040204" pitchFamily="34" charset="0"/>
            </a:endParaRPr>
          </a:p>
          <a:p>
            <a:pPr>
              <a:lnSpc>
                <a:spcPct val="90000"/>
              </a:lnSpc>
              <a:spcBef>
                <a:spcPct val="50000"/>
              </a:spcBef>
              <a:buFontTx/>
              <a:buNone/>
            </a:pPr>
            <a:endParaRPr lang="en-GB" altLang="et-EE" sz="1400" dirty="0">
              <a:solidFill>
                <a:srgbClr val="003366"/>
              </a:solidFill>
              <a:latin typeface="Verdana" panose="020B0604030504040204" pitchFamily="34" charset="0"/>
            </a:endParaRPr>
          </a:p>
        </p:txBody>
      </p:sp>
      <p:pic>
        <p:nvPicPr>
          <p:cNvPr id="2" name="Picture 1">
            <a:extLst>
              <a:ext uri="{FF2B5EF4-FFF2-40B4-BE49-F238E27FC236}">
                <a16:creationId xmlns:a16="http://schemas.microsoft.com/office/drawing/2014/main" id="{01FE77C3-FF6A-4056-9EFC-BE61E902E381}"/>
              </a:ext>
            </a:extLst>
          </p:cNvPr>
          <p:cNvPicPr>
            <a:picLocks noChangeAspect="1"/>
          </p:cNvPicPr>
          <p:nvPr/>
        </p:nvPicPr>
        <p:blipFill>
          <a:blip r:embed="rId5"/>
          <a:stretch>
            <a:fillRect/>
          </a:stretch>
        </p:blipFill>
        <p:spPr>
          <a:xfrm>
            <a:off x="7092280" y="5078412"/>
            <a:ext cx="895350" cy="9810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919163" y="397020"/>
            <a:ext cx="7500937" cy="533400"/>
          </a:xfrm>
        </p:spPr>
        <p:txBody>
          <a:bodyPr/>
          <a:lstStyle/>
          <a:p>
            <a:r>
              <a:rPr lang="et-EE" altLang="et-EE" sz="3200" b="1" dirty="0">
                <a:solidFill>
                  <a:srgbClr val="C00000"/>
                </a:solidFill>
                <a:latin typeface="Verdana" panose="020B0604030504040204" pitchFamily="34" charset="0"/>
              </a:rPr>
              <a:t>2.1 Kokkuvõte tulemustest </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10</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
        <p:nvSpPr>
          <p:cNvPr id="2" name="TextBox 1">
            <a:extLst>
              <a:ext uri="{FF2B5EF4-FFF2-40B4-BE49-F238E27FC236}">
                <a16:creationId xmlns:a16="http://schemas.microsoft.com/office/drawing/2014/main" id="{DB70D02A-EAA7-4F10-B80F-B2F3E45A063F}"/>
              </a:ext>
            </a:extLst>
          </p:cNvPr>
          <p:cNvSpPr txBox="1"/>
          <p:nvPr/>
        </p:nvSpPr>
        <p:spPr>
          <a:xfrm>
            <a:off x="323528" y="1157831"/>
            <a:ext cx="8318822" cy="5693866"/>
          </a:xfrm>
          <a:prstGeom prst="rect">
            <a:avLst/>
          </a:prstGeom>
          <a:noFill/>
        </p:spPr>
        <p:txBody>
          <a:bodyPr wrap="square" rtlCol="0">
            <a:spAutoFit/>
          </a:bodyPr>
          <a:lstStyle/>
          <a:p>
            <a:pPr algn="just"/>
            <a:r>
              <a:rPr lang="et-EE" sz="1400" dirty="0"/>
              <a:t>63% tubaka- ja nikotiinitoodete tarbijatest kasutab </a:t>
            </a:r>
            <a:r>
              <a:rPr lang="et-EE" sz="1400" b="1" dirty="0"/>
              <a:t>sigarette</a:t>
            </a:r>
            <a:r>
              <a:rPr lang="et-EE" sz="1400" dirty="0"/>
              <a:t> regulaarselt, 22% aegajalt. 5% kasutas neid varem ja 9% väidab end sigarette üldse mitte tarbivat kasutades nende asemel muid variante. </a:t>
            </a:r>
          </a:p>
          <a:p>
            <a:pPr algn="just"/>
            <a:r>
              <a:rPr lang="et-EE" sz="1400" b="1" dirty="0"/>
              <a:t>E-sigarette</a:t>
            </a:r>
            <a:r>
              <a:rPr lang="et-EE" sz="1400" dirty="0"/>
              <a:t> kasutab regulaarselt 7% ja aeg-ajalt 5%. 14% on neid proovinud või neist loobunud ja 70% ei kasuta üldse. </a:t>
            </a:r>
          </a:p>
          <a:p>
            <a:pPr algn="just"/>
            <a:r>
              <a:rPr lang="et-EE" sz="1400" dirty="0"/>
              <a:t> </a:t>
            </a:r>
          </a:p>
          <a:p>
            <a:pPr algn="just"/>
            <a:r>
              <a:rPr lang="et-EE" sz="1400" dirty="0"/>
              <a:t>Pooled (51%) sihtrühma esindajatest jaatavad, et nad on hiljuti </a:t>
            </a:r>
            <a:r>
              <a:rPr lang="et-EE" sz="1400" i="1" dirty="0"/>
              <a:t>märganud, st. näinud, lugenud või kuulnud e-sigarette puudutavat materjali, </a:t>
            </a:r>
            <a:r>
              <a:rPr lang="et-EE" sz="1400" dirty="0"/>
              <a:t>38% ei ole. 12% ei ole päris kindlad, kas materjalid käisid e-sigarettide kohta. </a:t>
            </a:r>
          </a:p>
          <a:p>
            <a:pPr algn="just"/>
            <a:endParaRPr lang="et-EE" sz="1400" dirty="0"/>
          </a:p>
          <a:p>
            <a:pPr algn="just"/>
            <a:r>
              <a:rPr lang="et-EE" sz="1400" dirty="0"/>
              <a:t>14% vastajatest arvab end teadvat </a:t>
            </a:r>
            <a:r>
              <a:rPr lang="et-EE" sz="1400" b="1" dirty="0"/>
              <a:t>e-sigarettidest</a:t>
            </a:r>
            <a:r>
              <a:rPr lang="et-EE" sz="1400" i="1" dirty="0"/>
              <a:t> </a:t>
            </a:r>
            <a:r>
              <a:rPr lang="et-EE" sz="1400" dirty="0"/>
              <a:t>väga palju</a:t>
            </a:r>
            <a:r>
              <a:rPr lang="et-EE" sz="1400" i="1" dirty="0"/>
              <a:t>, </a:t>
            </a:r>
            <a:r>
              <a:rPr lang="et-EE" sz="1400" dirty="0"/>
              <a:t>46% mingil määral. 32% ei tea suurt midagi ja 6% üldse mitte midagi. </a:t>
            </a:r>
          </a:p>
          <a:p>
            <a:pPr algn="just"/>
            <a:endParaRPr lang="et-EE" sz="1400" dirty="0"/>
          </a:p>
          <a:p>
            <a:pPr algn="just"/>
            <a:r>
              <a:rPr lang="et-EE" sz="1400" dirty="0"/>
              <a:t>Kõige rohkem (90%) nõustub sihtrühm väitega: </a:t>
            </a:r>
            <a:r>
              <a:rPr lang="et-EE" sz="1400" i="1" dirty="0"/>
              <a:t>Kui mõni toode vähendab tavaliste sigarettidega võrreldes suitsetamise riske ja see on teaduslikult tõestatud, peaks täisealistel suitsetajatel olema õigus sellele infole ligi pääseda. </a:t>
            </a:r>
            <a:r>
              <a:rPr lang="et-EE" sz="1400" dirty="0"/>
              <a:t>Sellist õigust ei pea vajalikuks marginaalne osa, 4%. </a:t>
            </a:r>
          </a:p>
          <a:p>
            <a:pPr algn="just"/>
            <a:endParaRPr lang="et-EE" sz="1400" dirty="0"/>
          </a:p>
          <a:p>
            <a:pPr algn="just"/>
            <a:r>
              <a:rPr lang="et-EE" sz="1400" dirty="0"/>
              <a:t>83% on suuremal või väiksemal määral nõus väitega, </a:t>
            </a:r>
            <a:r>
              <a:rPr lang="et-EE" sz="1400" i="1" dirty="0"/>
              <a:t>et tavalise tubaka suitsetajana on nad suitsetamise mõjude pärast mures. </a:t>
            </a:r>
            <a:r>
              <a:rPr lang="et-EE" sz="1400" dirty="0"/>
              <a:t>11% väitega ei nõustu – järelikult nad suitsetamise mõjude üle pead ei murra. </a:t>
            </a:r>
          </a:p>
          <a:p>
            <a:pPr algn="just"/>
            <a:endParaRPr lang="et-EE" sz="1400" dirty="0"/>
          </a:p>
          <a:p>
            <a:pPr algn="just"/>
            <a:r>
              <a:rPr lang="et-EE" sz="1400" dirty="0"/>
              <a:t>38% nõustub täielikult ja 33% osaliselt (seega nõus 71%), et nad </a:t>
            </a:r>
            <a:r>
              <a:rPr lang="et-EE" sz="1400" i="1" dirty="0"/>
              <a:t>sooviksid minna üle vähem kahjulikele valikutele</a:t>
            </a:r>
            <a:r>
              <a:rPr lang="et-EE" sz="1400" dirty="0"/>
              <a:t>. 21% sellist valikut ei soovi, 9% ei oska vastata.  </a:t>
            </a:r>
          </a:p>
          <a:p>
            <a:endParaRPr lang="en-GB" sz="1400" dirty="0"/>
          </a:p>
        </p:txBody>
      </p:sp>
    </p:spTree>
    <p:extLst>
      <p:ext uri="{BB962C8B-B14F-4D97-AF65-F5344CB8AC3E}">
        <p14:creationId xmlns:p14="http://schemas.microsoft.com/office/powerpoint/2010/main" val="22644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919163" y="397020"/>
            <a:ext cx="7500937" cy="533400"/>
          </a:xfrm>
        </p:spPr>
        <p:txBody>
          <a:bodyPr/>
          <a:lstStyle/>
          <a:p>
            <a:r>
              <a:rPr lang="et-EE" altLang="et-EE" sz="3200" b="1" dirty="0">
                <a:solidFill>
                  <a:srgbClr val="C00000"/>
                </a:solidFill>
                <a:latin typeface="Verdana" panose="020B0604030504040204" pitchFamily="34" charset="0"/>
              </a:rPr>
              <a:t>2.2 Kokkuvõte tulemustest </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11</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
        <p:nvSpPr>
          <p:cNvPr id="2" name="TextBox 1">
            <a:extLst>
              <a:ext uri="{FF2B5EF4-FFF2-40B4-BE49-F238E27FC236}">
                <a16:creationId xmlns:a16="http://schemas.microsoft.com/office/drawing/2014/main" id="{DB70D02A-EAA7-4F10-B80F-B2F3E45A063F}"/>
              </a:ext>
            </a:extLst>
          </p:cNvPr>
          <p:cNvSpPr txBox="1"/>
          <p:nvPr/>
        </p:nvSpPr>
        <p:spPr>
          <a:xfrm>
            <a:off x="323528" y="1157831"/>
            <a:ext cx="8318822" cy="5262979"/>
          </a:xfrm>
          <a:prstGeom prst="rect">
            <a:avLst/>
          </a:prstGeom>
          <a:noFill/>
        </p:spPr>
        <p:txBody>
          <a:bodyPr wrap="square" rtlCol="0">
            <a:spAutoFit/>
          </a:bodyPr>
          <a:lstStyle/>
          <a:p>
            <a:pPr algn="just"/>
            <a:r>
              <a:rPr lang="et-EE" sz="1400" i="1" dirty="0"/>
              <a:t>Valitsuse poolt oleks vale suitsetamise vähem kahjulike valikute täisealistele suitsetajatele tutvustamist edasi lükata – </a:t>
            </a:r>
            <a:r>
              <a:rPr lang="et-EE" sz="1400" dirty="0"/>
              <a:t>71% nõustub, 12% nii ei arva. Seega on sihtrühm suures osas avatud valitusepoolsele tutvustamisele, millised siis on suitsetajatele vähemkahjulikud valikud. </a:t>
            </a:r>
          </a:p>
          <a:p>
            <a:pPr algn="just"/>
            <a:endParaRPr lang="et-EE" sz="1400" dirty="0"/>
          </a:p>
          <a:p>
            <a:pPr algn="just"/>
            <a:r>
              <a:rPr lang="et-EE" sz="1400" i="1" dirty="0"/>
              <a:t>Maksude ja seaduste abil peaks valitsus julgustama täisealisi suitsetajaid üle minema vähem kahjulikele  valikutele – </a:t>
            </a:r>
            <a:r>
              <a:rPr lang="et-EE" sz="1400" dirty="0"/>
              <a:t>61% nõustub, 27% nii ei arva. Seega 6 igast 10-st sihtrühma liikmest (tulemused on laiendatavad ka Eesti tubaka- ja nikotiinitoodete tarbijatele) arvab, et riigi maksupoliitika ja regulatsioonid motiveeriks suitsetajaid üle minema muudele alternatiividele. </a:t>
            </a:r>
          </a:p>
          <a:p>
            <a:pPr algn="just"/>
            <a:endParaRPr lang="et-EE" sz="1400" dirty="0"/>
          </a:p>
          <a:p>
            <a:pPr algn="just"/>
            <a:r>
              <a:rPr lang="et-EE" sz="1400" i="1" dirty="0"/>
              <a:t>Ma läheksin üle e-sigarettidele, kui need vastaksid kvaliteedi- ja ohutusnõuetele ning oleksid mugavalt kättesaadavad nagu tavalised tubakatooted – </a:t>
            </a:r>
            <a:r>
              <a:rPr lang="et-EE" sz="1400" dirty="0"/>
              <a:t>Tegemist on isiklikku käitumist ja selle muutmist puudutava väitega, millega nõustub 39% ja umbes samapalju (37%) ei nõustu. Väite sõnastusest võib välja lugeda, et e-sigaretid ei vasta alati kvaliteedi- ja ohutusnõuetele ning nad ei ole alati kättesaadavad – seega traditsiooniline tubakatoode on kindlam valik. Arvatavasti vajaks tarbija suuremat kindlust e-sigarettide kvaliteedi, nende ohutuse ja kättesaadavuse osas. </a:t>
            </a:r>
          </a:p>
          <a:p>
            <a:pPr algn="just"/>
            <a:endParaRPr lang="et-EE" sz="1400" dirty="0"/>
          </a:p>
          <a:p>
            <a:pPr algn="just"/>
            <a:r>
              <a:rPr lang="et-EE" sz="1400" i="1" dirty="0"/>
              <a:t>E-sigaretid on tänapäeva tavalistele sigarettidega võrreldes parem valik </a:t>
            </a:r>
            <a:r>
              <a:rPr lang="et-EE" sz="1400" dirty="0"/>
              <a:t>– palju „ei oska öelda“ vastuseid (28%), mis on märk tarbija vähesemapoolsest informeeritusest, mis võimaldaks kindlat seisukohta võtta. 28% siiski väitega nõustub, 44% ei nõustu. </a:t>
            </a:r>
          </a:p>
          <a:p>
            <a:pPr algn="just"/>
            <a:endParaRPr lang="et-EE" sz="1400" dirty="0"/>
          </a:p>
          <a:p>
            <a:pPr algn="just"/>
            <a:r>
              <a:rPr lang="et-EE" sz="1400" dirty="0"/>
              <a:t> </a:t>
            </a:r>
          </a:p>
        </p:txBody>
      </p:sp>
    </p:spTree>
    <p:extLst>
      <p:ext uri="{BB962C8B-B14F-4D97-AF65-F5344CB8AC3E}">
        <p14:creationId xmlns:p14="http://schemas.microsoft.com/office/powerpoint/2010/main" val="3660460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23528" y="312890"/>
            <a:ext cx="8820472" cy="533400"/>
          </a:xfrm>
        </p:spPr>
        <p:txBody>
          <a:bodyPr/>
          <a:lstStyle/>
          <a:p>
            <a:pPr algn="l"/>
            <a:r>
              <a:rPr lang="et-EE" altLang="et-EE" sz="2400" b="1" dirty="0">
                <a:solidFill>
                  <a:srgbClr val="C00000"/>
                </a:solidFill>
                <a:latin typeface="Verdana" panose="020B0604030504040204" pitchFamily="34" charset="0"/>
              </a:rPr>
              <a:t>2.3 Tubaka- ja nikotiini sisaldavate toodete tarbijate profiil (%)</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14350" y="1011238"/>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12</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2D170B8F-E598-40BC-A549-39DC73214480}"/>
              </a:ext>
            </a:extLst>
          </p:cNvPr>
          <p:cNvGraphicFramePr/>
          <p:nvPr>
            <p:extLst>
              <p:ext uri="{D42A27DB-BD31-4B8C-83A1-F6EECF244321}">
                <p14:modId xmlns:p14="http://schemas.microsoft.com/office/powerpoint/2010/main" val="4149725193"/>
              </p:ext>
            </p:extLst>
          </p:nvPr>
        </p:nvGraphicFramePr>
        <p:xfrm>
          <a:off x="489593" y="1011238"/>
          <a:ext cx="6026624" cy="5549899"/>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Rounded Corners 5">
            <a:extLst>
              <a:ext uri="{FF2B5EF4-FFF2-40B4-BE49-F238E27FC236}">
                <a16:creationId xmlns:a16="http://schemas.microsoft.com/office/drawing/2014/main" id="{C4044596-2D79-4460-B720-1789DB580326}"/>
              </a:ext>
            </a:extLst>
          </p:cNvPr>
          <p:cNvSpPr/>
          <p:nvPr/>
        </p:nvSpPr>
        <p:spPr bwMode="auto">
          <a:xfrm>
            <a:off x="6587902" y="1700808"/>
            <a:ext cx="1872530" cy="2664296"/>
          </a:xfrm>
          <a:prstGeom prst="roundRect">
            <a:avLst/>
          </a:prstGeom>
          <a:solidFill>
            <a:schemeClr val="accent4">
              <a:lumMod val="20000"/>
              <a:lumOff val="80000"/>
            </a:schemeClr>
          </a:solidFill>
          <a:ln w="19050" cap="flat" cmpd="sng" algn="ctr">
            <a:solidFill>
              <a:schemeClr val="tx2"/>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t-EE" sz="1000" b="0" i="0" u="none" strike="noStrike" cap="none" normalizeH="0" baseline="0" dirty="0">
                <a:ln>
                  <a:noFill/>
                </a:ln>
                <a:solidFill>
                  <a:schemeClr val="tx1"/>
                </a:solidFill>
                <a:effectLst/>
                <a:latin typeface="Verdana" pitchFamily="34" charset="0"/>
              </a:rPr>
              <a:t>Meile vastas 239 vastajat (kaalumata andmed)</a:t>
            </a:r>
          </a:p>
          <a:p>
            <a:pPr marL="0" marR="0" indent="0" algn="ctr" defTabSz="914400" rtl="0" eaLnBrk="0" fontAlgn="base" latinLnBrk="0" hangingPunct="0">
              <a:lnSpc>
                <a:spcPct val="100000"/>
              </a:lnSpc>
              <a:spcBef>
                <a:spcPct val="0"/>
              </a:spcBef>
              <a:spcAft>
                <a:spcPct val="0"/>
              </a:spcAft>
              <a:buClrTx/>
              <a:buSzTx/>
              <a:buFontTx/>
              <a:buNone/>
              <a:tabLst/>
            </a:pPr>
            <a:r>
              <a:rPr kumimoji="0" lang="et-EE" sz="1000" b="0" i="0" u="none" strike="noStrike" cap="none" normalizeH="0" baseline="0" dirty="0">
                <a:ln>
                  <a:noFill/>
                </a:ln>
                <a:solidFill>
                  <a:schemeClr val="tx1"/>
                </a:solidFill>
                <a:effectLst/>
                <a:latin typeface="Verdana" pitchFamily="34" charset="0"/>
              </a:rPr>
              <a:t>Mudeli järgi (suitsetajate suhe elanikkonda – ehk kaalutud andmed) oleks pidanud vastama 256 vastajat. Protsendid on arvutatud selle arvu järgi. Nii saame tulemusi laiendada kogu Eesti 18+ elanikkonna käitumisele.    </a:t>
            </a:r>
            <a:endParaRPr kumimoji="0" lang="en-GB" sz="1000" b="0" i="0" u="none" strike="noStrike" cap="none" normalizeH="0" baseline="0" dirty="0">
              <a:ln>
                <a:noFill/>
              </a:ln>
              <a:solidFill>
                <a:schemeClr val="tx1"/>
              </a:solidFill>
              <a:effectLst/>
              <a:latin typeface="Verdana" pitchFamily="34" charset="0"/>
            </a:endParaRPr>
          </a:p>
        </p:txBody>
      </p:sp>
      <p:sp>
        <p:nvSpPr>
          <p:cNvPr id="13" name="Rectangle: Rounded Corners 12">
            <a:extLst>
              <a:ext uri="{FF2B5EF4-FFF2-40B4-BE49-F238E27FC236}">
                <a16:creationId xmlns:a16="http://schemas.microsoft.com/office/drawing/2014/main" id="{5E883611-F20A-4AA4-AD40-371644F739D2}"/>
              </a:ext>
            </a:extLst>
          </p:cNvPr>
          <p:cNvSpPr/>
          <p:nvPr/>
        </p:nvSpPr>
        <p:spPr bwMode="auto">
          <a:xfrm>
            <a:off x="4932040" y="5517232"/>
            <a:ext cx="1872208" cy="554360"/>
          </a:xfrm>
          <a:prstGeom prst="roundRect">
            <a:avLst/>
          </a:prstGeom>
          <a:solidFill>
            <a:schemeClr val="accent4">
              <a:lumMod val="20000"/>
              <a:lumOff val="80000"/>
            </a:schemeClr>
          </a:solidFill>
          <a:ln w="19050" cap="flat" cmpd="sng" algn="ctr">
            <a:solidFill>
              <a:schemeClr val="tx2"/>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t-EE" sz="1000" dirty="0"/>
              <a:t>Suur linn- Tartu, Pärnu, Narva, Kohtla-Järve</a:t>
            </a:r>
            <a:endParaRPr kumimoji="0" lang="en-GB" sz="1000" b="0" i="0" u="none" strike="noStrike" cap="none" normalizeH="0" baseline="0" dirty="0">
              <a:ln>
                <a:noFill/>
              </a:ln>
              <a:solidFill>
                <a:schemeClr val="tx1"/>
              </a:solidFill>
              <a:effectLst/>
              <a:latin typeface="Verdana" pitchFamily="34" charset="0"/>
            </a:endParaRPr>
          </a:p>
        </p:txBody>
      </p:sp>
    </p:spTree>
    <p:extLst>
      <p:ext uri="{BB962C8B-B14F-4D97-AF65-F5344CB8AC3E}">
        <p14:creationId xmlns:p14="http://schemas.microsoft.com/office/powerpoint/2010/main" val="668025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2.4 Tubakatoodete kasutamine (n=239)</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13</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2467208596"/>
              </p:ext>
            </p:extLst>
          </p:nvPr>
        </p:nvGraphicFramePr>
        <p:xfrm>
          <a:off x="971600" y="1605237"/>
          <a:ext cx="583264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461665"/>
          </a:xfrm>
          <a:prstGeom prst="rect">
            <a:avLst/>
          </a:prstGeom>
        </p:spPr>
        <p:txBody>
          <a:bodyPr wrap="square">
            <a:spAutoFit/>
          </a:bodyPr>
          <a:lstStyle/>
          <a:p>
            <a:r>
              <a:rPr lang="et-EE" sz="1200" dirty="0"/>
              <a:t>KÜS:</a:t>
            </a:r>
            <a:r>
              <a:rPr lang="et-EE" sz="1200" b="1" dirty="0"/>
              <a:t> </a:t>
            </a:r>
            <a:r>
              <a:rPr lang="et-EE" sz="1200" i="1" dirty="0"/>
              <a:t>Märkige järgmiste toodete kohta, kas kasutate neid regulaarselt või aeg-ajalt, kasutasite neid varem või ei kasuta neid üldse!  </a:t>
            </a:r>
          </a:p>
        </p:txBody>
      </p:sp>
      <p:sp>
        <p:nvSpPr>
          <p:cNvPr id="2" name="TextBox 1">
            <a:extLst>
              <a:ext uri="{FF2B5EF4-FFF2-40B4-BE49-F238E27FC236}">
                <a16:creationId xmlns:a16="http://schemas.microsoft.com/office/drawing/2014/main" id="{831A9633-99FD-417D-B659-429480BECBCC}"/>
              </a:ext>
            </a:extLst>
          </p:cNvPr>
          <p:cNvSpPr txBox="1"/>
          <p:nvPr/>
        </p:nvSpPr>
        <p:spPr>
          <a:xfrm>
            <a:off x="6556814" y="5445224"/>
            <a:ext cx="2232248" cy="646331"/>
          </a:xfrm>
          <a:prstGeom prst="rect">
            <a:avLst/>
          </a:prstGeom>
          <a:noFill/>
        </p:spPr>
        <p:txBody>
          <a:bodyPr wrap="square" rtlCol="0">
            <a:spAutoFit/>
          </a:bodyPr>
          <a:lstStyle/>
          <a:p>
            <a:r>
              <a:rPr lang="et-EE" sz="1200" b="1" dirty="0"/>
              <a:t>Muu, mis?</a:t>
            </a:r>
          </a:p>
          <a:p>
            <a:r>
              <a:rPr lang="et-EE" sz="1200" dirty="0"/>
              <a:t>Vesipiip (10); huule(moka) tubakas (3) </a:t>
            </a:r>
            <a:endParaRPr lang="en-GB" sz="1200" dirty="0"/>
          </a:p>
        </p:txBody>
      </p:sp>
    </p:spTree>
    <p:extLst>
      <p:ext uri="{BB962C8B-B14F-4D97-AF65-F5344CB8AC3E}">
        <p14:creationId xmlns:p14="http://schemas.microsoft.com/office/powerpoint/2010/main" val="1229891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2.5 Informeeritus e-sigarettide kohta (n=239)</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14</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867747387"/>
              </p:ext>
            </p:extLst>
          </p:nvPr>
        </p:nvGraphicFramePr>
        <p:xfrm>
          <a:off x="971600" y="1605237"/>
          <a:ext cx="583264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276999"/>
          </a:xfrm>
          <a:prstGeom prst="rect">
            <a:avLst/>
          </a:prstGeom>
        </p:spPr>
        <p:txBody>
          <a:bodyPr wrap="square">
            <a:spAutoFit/>
          </a:bodyPr>
          <a:lstStyle/>
          <a:p>
            <a:r>
              <a:rPr lang="et-EE" sz="1200" dirty="0"/>
              <a:t>KÜS: </a:t>
            </a:r>
            <a:r>
              <a:rPr lang="et-EE" sz="1200" i="1" dirty="0"/>
              <a:t>Kas olete hiljuti märganud, st. näinud, lugenud või kuulnud e-sigarette puudutavat materjali?</a:t>
            </a:r>
          </a:p>
        </p:txBody>
      </p:sp>
    </p:spTree>
    <p:extLst>
      <p:ext uri="{BB962C8B-B14F-4D97-AF65-F5344CB8AC3E}">
        <p14:creationId xmlns:p14="http://schemas.microsoft.com/office/powerpoint/2010/main" val="1609399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2.6 Enesehinnang – teadlikkus e-sigarettidest  (n=256)</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15</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3987573562"/>
              </p:ext>
            </p:extLst>
          </p:nvPr>
        </p:nvGraphicFramePr>
        <p:xfrm>
          <a:off x="971600" y="1605237"/>
          <a:ext cx="583264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461665"/>
          </a:xfrm>
          <a:prstGeom prst="rect">
            <a:avLst/>
          </a:prstGeom>
        </p:spPr>
        <p:txBody>
          <a:bodyPr wrap="square">
            <a:spAutoFit/>
          </a:bodyPr>
          <a:lstStyle/>
          <a:p>
            <a:r>
              <a:rPr lang="et-EE" sz="1200" dirty="0"/>
              <a:t>KÜS: </a:t>
            </a:r>
            <a:r>
              <a:rPr lang="et-EE" sz="1200" i="1" dirty="0"/>
              <a:t>Olenemata sellest, kas olete hiljuti e-sigarette puudutavat materjali näinud, lugenud või kuulnud, kui palju teate enda hinnangul e-sigarettidest? </a:t>
            </a:r>
          </a:p>
        </p:txBody>
      </p:sp>
    </p:spTree>
    <p:extLst>
      <p:ext uri="{BB962C8B-B14F-4D97-AF65-F5344CB8AC3E}">
        <p14:creationId xmlns:p14="http://schemas.microsoft.com/office/powerpoint/2010/main" val="25357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2.7 Nõustumine väidetega e-sigarettide kohta  (n=239)</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16</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2661868661"/>
              </p:ext>
            </p:extLst>
          </p:nvPr>
        </p:nvGraphicFramePr>
        <p:xfrm>
          <a:off x="107504" y="1605237"/>
          <a:ext cx="835292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461665"/>
          </a:xfrm>
          <a:prstGeom prst="rect">
            <a:avLst/>
          </a:prstGeom>
        </p:spPr>
        <p:txBody>
          <a:bodyPr wrap="square">
            <a:spAutoFit/>
          </a:bodyPr>
          <a:lstStyle/>
          <a:p>
            <a:r>
              <a:rPr lang="et-EE" sz="1200" dirty="0"/>
              <a:t>KÜS: </a:t>
            </a:r>
            <a:r>
              <a:rPr lang="et-EE" sz="1200" i="1" dirty="0"/>
              <a:t>Alljärgnevalt näete väiteid e-sigarettide kohta. Märkige iga väite kohta, kuivõrd Te nendega nõustuste</a:t>
            </a:r>
          </a:p>
        </p:txBody>
      </p:sp>
    </p:spTree>
    <p:extLst>
      <p:ext uri="{BB962C8B-B14F-4D97-AF65-F5344CB8AC3E}">
        <p14:creationId xmlns:p14="http://schemas.microsoft.com/office/powerpoint/2010/main" val="976787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1043608" y="2852936"/>
            <a:ext cx="7500937" cy="533400"/>
          </a:xfrm>
        </p:spPr>
        <p:txBody>
          <a:bodyPr/>
          <a:lstStyle/>
          <a:p>
            <a:r>
              <a:rPr lang="et-EE" altLang="et-EE" sz="3200" b="1" dirty="0">
                <a:solidFill>
                  <a:srgbClr val="C00000"/>
                </a:solidFill>
                <a:latin typeface="Verdana" panose="020B0604030504040204" pitchFamily="34" charset="0"/>
              </a:rPr>
              <a:t>3. E-sigarettide tarbijad (n=34)</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17</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Tree>
    <p:extLst>
      <p:ext uri="{BB962C8B-B14F-4D97-AF65-F5344CB8AC3E}">
        <p14:creationId xmlns:p14="http://schemas.microsoft.com/office/powerpoint/2010/main" val="1010903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919163" y="397020"/>
            <a:ext cx="7500937" cy="533400"/>
          </a:xfrm>
        </p:spPr>
        <p:txBody>
          <a:bodyPr/>
          <a:lstStyle/>
          <a:p>
            <a:r>
              <a:rPr lang="et-EE" altLang="et-EE" sz="3200" b="1" dirty="0">
                <a:solidFill>
                  <a:srgbClr val="C00000"/>
                </a:solidFill>
                <a:latin typeface="Verdana" panose="020B0604030504040204" pitchFamily="34" charset="0"/>
              </a:rPr>
              <a:t>3.1 Kokkuvõte tulemustest</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18</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
        <p:nvSpPr>
          <p:cNvPr id="2" name="TextBox 1">
            <a:extLst>
              <a:ext uri="{FF2B5EF4-FFF2-40B4-BE49-F238E27FC236}">
                <a16:creationId xmlns:a16="http://schemas.microsoft.com/office/drawing/2014/main" id="{DB70D02A-EAA7-4F10-B80F-B2F3E45A063F}"/>
              </a:ext>
            </a:extLst>
          </p:cNvPr>
          <p:cNvSpPr txBox="1"/>
          <p:nvPr/>
        </p:nvSpPr>
        <p:spPr>
          <a:xfrm>
            <a:off x="251520" y="1157831"/>
            <a:ext cx="8390830" cy="4832092"/>
          </a:xfrm>
          <a:prstGeom prst="rect">
            <a:avLst/>
          </a:prstGeom>
          <a:noFill/>
        </p:spPr>
        <p:txBody>
          <a:bodyPr wrap="square" rtlCol="0">
            <a:spAutoFit/>
          </a:bodyPr>
          <a:lstStyle/>
          <a:p>
            <a:pPr algn="just"/>
            <a:r>
              <a:rPr lang="et-EE" sz="1400" dirty="0"/>
              <a:t>E-sigarettide kohta andis vastuseid 34 vastajat (kaalumata). Kui võrdleme nende osa elanikkonna mudeliga, peaks neid olema 39 (kaalutud), millest on arvestatud protsendid, millest allpool juttu tuleb ja mida kujutavad joonised. Arvesse tuleb võtta, et vastajaid oli vähe (sest Eestis on väike osa e-sigarettide peamiselt või aeg-ajalt kasutajaid!) ja sellepärast esindab ühe vastaja vastust 4- 5%.</a:t>
            </a:r>
          </a:p>
          <a:p>
            <a:pPr algn="just"/>
            <a:endParaRPr lang="et-EE" sz="1400" dirty="0"/>
          </a:p>
          <a:p>
            <a:pPr algn="just"/>
            <a:r>
              <a:rPr lang="et-EE" sz="1400" dirty="0"/>
              <a:t>E-sigarettide tarbijatele kuvati väiteid, millega nad pidid nõustuma (täielikult või pigem) või mitte-nõustuma (täielikult või pigem). Nagu eelmiste väidete plokkidegi puhul oli võimalik kasutada valikut „ei oska öelda.“ Kõigi viie väite puhul pidi vastaja mõtlema oma käitumismustrile ja selle võimalikule muutmisele või juba toimunud muutusele. </a:t>
            </a:r>
          </a:p>
          <a:p>
            <a:pPr algn="just"/>
            <a:endParaRPr lang="et-EE" sz="1400" dirty="0"/>
          </a:p>
          <a:p>
            <a:pPr algn="just"/>
            <a:r>
              <a:rPr lang="et-EE" sz="1400" i="1" dirty="0"/>
              <a:t>Minu jaoks on üleminek e-sigarettidele olnud positiivne areng – </a:t>
            </a:r>
            <a:r>
              <a:rPr lang="et-EE" sz="1400" dirty="0"/>
              <a:t>kolmveerand</a:t>
            </a:r>
            <a:r>
              <a:rPr lang="et-EE" sz="1400" i="1" dirty="0"/>
              <a:t> </a:t>
            </a:r>
            <a:r>
              <a:rPr lang="et-EE" sz="1400" dirty="0"/>
              <a:t>(75%) nõustub, 15% ei nõustu. Kas mittenõustumise põhjuseks on soov lõpetada suitsetamine koguni või midagi muud, antud kvantitatiivuuringust ei selgu.</a:t>
            </a:r>
          </a:p>
          <a:p>
            <a:pPr algn="just"/>
            <a:endParaRPr lang="et-EE" sz="1400" dirty="0"/>
          </a:p>
          <a:p>
            <a:pPr algn="just"/>
            <a:r>
              <a:rPr lang="et-EE" sz="1400" i="1" dirty="0"/>
              <a:t>Kui läksin üle e-sigarettidele, oli minu jaoks oluline, et neid müüvates poodides oleks mul ligipääs nende toodete kohta käivale infole. Teadliku valiku e-sigarettide kasutamise kohta sain teha alles siis, kui olin toodetega tutvunud – </a:t>
            </a:r>
            <a:r>
              <a:rPr lang="et-EE" sz="1400" dirty="0"/>
              <a:t>sellise informeeritust ja valiku tegemist hindava väitega nõustus 65%. 21% ei nõustunud, seega ei vajanud, otsinud või leidnud nad e-sigarettide kohta käivat infot.  </a:t>
            </a:r>
          </a:p>
          <a:p>
            <a:pPr algn="just"/>
            <a:endParaRPr lang="et-EE" sz="1400" dirty="0"/>
          </a:p>
          <a:p>
            <a:pPr algn="just"/>
            <a:endParaRPr lang="et-EE" sz="1400" dirty="0"/>
          </a:p>
        </p:txBody>
      </p:sp>
    </p:spTree>
    <p:extLst>
      <p:ext uri="{BB962C8B-B14F-4D97-AF65-F5344CB8AC3E}">
        <p14:creationId xmlns:p14="http://schemas.microsoft.com/office/powerpoint/2010/main" val="145092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919163" y="397020"/>
            <a:ext cx="7500937" cy="533400"/>
          </a:xfrm>
        </p:spPr>
        <p:txBody>
          <a:bodyPr/>
          <a:lstStyle/>
          <a:p>
            <a:r>
              <a:rPr lang="et-EE" altLang="et-EE" sz="3200" b="1" dirty="0">
                <a:solidFill>
                  <a:srgbClr val="C00000"/>
                </a:solidFill>
                <a:latin typeface="Verdana" panose="020B0604030504040204" pitchFamily="34" charset="0"/>
              </a:rPr>
              <a:t>3.2 Kokkuvõte tulemustest </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19</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
        <p:nvSpPr>
          <p:cNvPr id="2" name="TextBox 1">
            <a:extLst>
              <a:ext uri="{FF2B5EF4-FFF2-40B4-BE49-F238E27FC236}">
                <a16:creationId xmlns:a16="http://schemas.microsoft.com/office/drawing/2014/main" id="{DB70D02A-EAA7-4F10-B80F-B2F3E45A063F}"/>
              </a:ext>
            </a:extLst>
          </p:cNvPr>
          <p:cNvSpPr txBox="1"/>
          <p:nvPr/>
        </p:nvSpPr>
        <p:spPr>
          <a:xfrm>
            <a:off x="323528" y="1157831"/>
            <a:ext cx="8318822" cy="3754874"/>
          </a:xfrm>
          <a:prstGeom prst="rect">
            <a:avLst/>
          </a:prstGeom>
          <a:noFill/>
        </p:spPr>
        <p:txBody>
          <a:bodyPr wrap="square" rtlCol="0">
            <a:spAutoFit/>
          </a:bodyPr>
          <a:lstStyle/>
          <a:p>
            <a:pPr algn="just"/>
            <a:r>
              <a:rPr lang="et-EE" sz="1400" i="1" dirty="0"/>
              <a:t>Läheksin tõenäolisemalt üle e-sigarettidele, kui valitsus annaks nende tervisemõjude ja tavaliste sigarettide suitsetamisest loobumisel mängitava rolli kohta selgust – </a:t>
            </a:r>
            <a:r>
              <a:rPr lang="et-EE" sz="1400" dirty="0"/>
              <a:t>76% nõustub,  15% pigem ei nõustu (vastusevarianti „ei nõustu üldse“ ei valinud keegi. Kuigi küsimus on esitatud ka neile, kes on juba e-sigarettidele üle läinud, st. oma käitumist muutnud, peegeldab saadud tulemus ootusi valitsusele, et just see e-sigarettide tervisemõju selgitaks</a:t>
            </a:r>
            <a:endParaRPr lang="et-EE" sz="1400" i="1" dirty="0"/>
          </a:p>
          <a:p>
            <a:pPr algn="just"/>
            <a:endParaRPr lang="et-EE" sz="1400" i="1" dirty="0"/>
          </a:p>
          <a:p>
            <a:pPr algn="just"/>
            <a:r>
              <a:rPr lang="et-EE" sz="1400" i="1" dirty="0"/>
              <a:t>Kui valitsus keelustaks info e-sigarettide kohta poodides, kus neid müüakse (nt jaemüügikauplused), oleks e-sigarettidele üleminek minu jaoks vähem tõenäoline – </a:t>
            </a:r>
            <a:r>
              <a:rPr lang="et-EE" sz="1400" dirty="0"/>
              <a:t>60% nõustub, 25% ei nõustu. Info sulgemine ei ole mõttekas, võib saadud tulemusest välja lugeda. </a:t>
            </a:r>
          </a:p>
          <a:p>
            <a:pPr algn="just"/>
            <a:endParaRPr lang="et-EE" sz="1400" i="1" dirty="0"/>
          </a:p>
          <a:p>
            <a:pPr algn="just"/>
            <a:r>
              <a:rPr lang="et-EE" sz="1400" i="1" dirty="0"/>
              <a:t>Seadused, mis keelustaksid e-sigarettide kasutamise avalikes siseruumides ja sunniks e-sigarette kasutama vaid tavaliste sigarettide suitsetamiseks mõeldud aladel, paneks mind nendele toodetele üle minemisest hoiduma – </a:t>
            </a:r>
            <a:r>
              <a:rPr lang="et-EE" sz="1400" dirty="0"/>
              <a:t>45% nõustub, kuid 47% ei nõustu, järelikult e-sigarettide tarbimise piiramine avalikus ruumis ei mõjutaks neid e-sigarettidele mitte üle minemast. </a:t>
            </a:r>
          </a:p>
        </p:txBody>
      </p:sp>
    </p:spTree>
    <p:extLst>
      <p:ext uri="{BB962C8B-B14F-4D97-AF65-F5344CB8AC3E}">
        <p14:creationId xmlns:p14="http://schemas.microsoft.com/office/powerpoint/2010/main" val="186410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1042988" y="376238"/>
            <a:ext cx="7500937" cy="533400"/>
          </a:xfrm>
        </p:spPr>
        <p:txBody>
          <a:bodyPr/>
          <a:lstStyle/>
          <a:p>
            <a:pPr algn="l"/>
            <a:r>
              <a:rPr lang="et-EE" altLang="et-EE" sz="3200" b="1" dirty="0">
                <a:solidFill>
                  <a:srgbClr val="C00000"/>
                </a:solidFill>
                <a:latin typeface="Verdana" panose="020B0604030504040204" pitchFamily="34" charset="0"/>
              </a:rPr>
              <a:t>Mida tahame teada saada?</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2</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3" name="Diagram 2">
            <a:extLst>
              <a:ext uri="{FF2B5EF4-FFF2-40B4-BE49-F238E27FC236}">
                <a16:creationId xmlns:a16="http://schemas.microsoft.com/office/drawing/2014/main" id="{A696A4A6-5C73-4FBC-9B1B-EC502A7E2CD1}"/>
              </a:ext>
            </a:extLst>
          </p:cNvPr>
          <p:cNvGraphicFramePr/>
          <p:nvPr>
            <p:extLst>
              <p:ext uri="{D42A27DB-BD31-4B8C-83A1-F6EECF244321}">
                <p14:modId xmlns:p14="http://schemas.microsoft.com/office/powerpoint/2010/main" val="1895187341"/>
              </p:ext>
            </p:extLst>
          </p:nvPr>
        </p:nvGraphicFramePr>
        <p:xfrm>
          <a:off x="1547664" y="141277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290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95536" y="376238"/>
            <a:ext cx="8148389" cy="533400"/>
          </a:xfrm>
        </p:spPr>
        <p:txBody>
          <a:bodyPr/>
          <a:lstStyle/>
          <a:p>
            <a:pPr algn="l"/>
            <a:r>
              <a:rPr lang="et-EE" altLang="et-EE" sz="2800" b="1" dirty="0">
                <a:solidFill>
                  <a:srgbClr val="C00000"/>
                </a:solidFill>
                <a:latin typeface="Verdana" panose="020B0604030504040204" pitchFamily="34" charset="0"/>
              </a:rPr>
              <a:t>3.3 Tarbimiskogemuse kestus, motivatsioon ja ostukohad (%)</a:t>
            </a:r>
            <a:endParaRPr lang="en-GB" altLang="et-EE" sz="28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14350" y="1124744"/>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20</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3425B1C7-5158-4045-9C70-A2E20AECCD82}"/>
              </a:ext>
            </a:extLst>
          </p:cNvPr>
          <p:cNvGraphicFramePr/>
          <p:nvPr>
            <p:extLst>
              <p:ext uri="{D42A27DB-BD31-4B8C-83A1-F6EECF244321}">
                <p14:modId xmlns:p14="http://schemas.microsoft.com/office/powerpoint/2010/main" val="3530583152"/>
              </p:ext>
            </p:extLst>
          </p:nvPr>
        </p:nvGraphicFramePr>
        <p:xfrm>
          <a:off x="221705" y="1123156"/>
          <a:ext cx="3846239" cy="2854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5A07239F-AFDF-4D80-862D-2480FA87F9FB}"/>
              </a:ext>
            </a:extLst>
          </p:cNvPr>
          <p:cNvGraphicFramePr/>
          <p:nvPr>
            <p:extLst>
              <p:ext uri="{D42A27DB-BD31-4B8C-83A1-F6EECF244321}">
                <p14:modId xmlns:p14="http://schemas.microsoft.com/office/powerpoint/2010/main" val="606237514"/>
              </p:ext>
            </p:extLst>
          </p:nvPr>
        </p:nvGraphicFramePr>
        <p:xfrm>
          <a:off x="4572000" y="1277555"/>
          <a:ext cx="4176464" cy="30603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4EED62CC-5919-41BC-A709-FC43AB23234E}"/>
              </a:ext>
            </a:extLst>
          </p:cNvPr>
          <p:cNvGraphicFramePr/>
          <p:nvPr>
            <p:extLst>
              <p:ext uri="{D42A27DB-BD31-4B8C-83A1-F6EECF244321}">
                <p14:modId xmlns:p14="http://schemas.microsoft.com/office/powerpoint/2010/main" val="3708323821"/>
              </p:ext>
            </p:extLst>
          </p:nvPr>
        </p:nvGraphicFramePr>
        <p:xfrm>
          <a:off x="245547" y="4125866"/>
          <a:ext cx="3846239" cy="2732134"/>
        </p:xfrm>
        <a:graphic>
          <a:graphicData uri="http://schemas.openxmlformats.org/drawingml/2006/chart">
            <c:chart xmlns:c="http://schemas.openxmlformats.org/drawingml/2006/chart" xmlns:r="http://schemas.openxmlformats.org/officeDocument/2006/relationships" r:id="rId5"/>
          </a:graphicData>
        </a:graphic>
      </p:graphicFrame>
      <p:cxnSp>
        <p:nvCxnSpPr>
          <p:cNvPr id="7" name="Straight Connector 6">
            <a:extLst>
              <a:ext uri="{FF2B5EF4-FFF2-40B4-BE49-F238E27FC236}">
                <a16:creationId xmlns:a16="http://schemas.microsoft.com/office/drawing/2014/main" id="{EAB71FFC-7D7A-4E96-A1EE-E236EDAC62AB}"/>
              </a:ext>
            </a:extLst>
          </p:cNvPr>
          <p:cNvCxnSpPr>
            <a:cxnSpLocks/>
          </p:cNvCxnSpPr>
          <p:nvPr/>
        </p:nvCxnSpPr>
        <p:spPr bwMode="auto">
          <a:xfrm>
            <a:off x="4572000" y="1123156"/>
            <a:ext cx="0" cy="2953916"/>
          </a:xfrm>
          <a:prstGeom prst="line">
            <a:avLst/>
          </a:prstGeom>
          <a:noFill/>
          <a:ln w="9525" cap="flat" cmpd="sng" algn="ctr">
            <a:solidFill>
              <a:schemeClr val="tx2"/>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E9EC770F-7AE5-4E31-A9EB-9D9B261A5FAC}"/>
              </a:ext>
            </a:extLst>
          </p:cNvPr>
          <p:cNvCxnSpPr/>
          <p:nvPr/>
        </p:nvCxnSpPr>
        <p:spPr bwMode="auto">
          <a:xfrm>
            <a:off x="0" y="4077072"/>
            <a:ext cx="4572000" cy="0"/>
          </a:xfrm>
          <a:prstGeom prst="line">
            <a:avLst/>
          </a:prstGeom>
          <a:noFill/>
          <a:ln w="9525" cap="flat" cmpd="sng" algn="ctr">
            <a:solidFill>
              <a:schemeClr val="tx2"/>
            </a:solidFill>
            <a:prstDash val="solid"/>
            <a:round/>
            <a:headEnd type="none" w="med" len="med"/>
            <a:tailEnd type="none" w="med" len="med"/>
          </a:ln>
          <a:effectLst/>
        </p:spPr>
      </p:cxnSp>
      <p:sp>
        <p:nvSpPr>
          <p:cNvPr id="15" name="Rectangle 14">
            <a:extLst>
              <a:ext uri="{FF2B5EF4-FFF2-40B4-BE49-F238E27FC236}">
                <a16:creationId xmlns:a16="http://schemas.microsoft.com/office/drawing/2014/main" id="{EA15A8A2-9EE4-4B93-95D0-4F9EDEFCD66A}"/>
              </a:ext>
            </a:extLst>
          </p:cNvPr>
          <p:cNvSpPr/>
          <p:nvPr/>
        </p:nvSpPr>
        <p:spPr>
          <a:xfrm>
            <a:off x="4932040" y="4490740"/>
            <a:ext cx="4032448" cy="1323439"/>
          </a:xfrm>
          <a:prstGeom prst="rect">
            <a:avLst/>
          </a:prstGeom>
          <a:solidFill>
            <a:schemeClr val="accent4">
              <a:lumMod val="20000"/>
              <a:lumOff val="80000"/>
            </a:schemeClr>
          </a:solidFill>
        </p:spPr>
        <p:txBody>
          <a:bodyPr wrap="square">
            <a:spAutoFit/>
          </a:bodyPr>
          <a:lstStyle/>
          <a:p>
            <a:r>
              <a:rPr lang="et-EE" sz="1000" dirty="0"/>
              <a:t>MUU PÕHJUS, MIS?</a:t>
            </a:r>
          </a:p>
          <a:p>
            <a:pPr marL="171450" indent="-171450">
              <a:buFont typeface="Arial" panose="020B0604020202020204" pitchFamily="34" charset="0"/>
              <a:buChar char="•"/>
            </a:pPr>
            <a:r>
              <a:rPr lang="az-Cyrl-AZ" sz="1000" i="1" dirty="0"/>
              <a:t>Трюки с паром :)</a:t>
            </a:r>
          </a:p>
          <a:p>
            <a:pPr marL="171450" indent="-171450">
              <a:buFont typeface="Arial" panose="020B0604020202020204" pitchFamily="34" charset="0"/>
              <a:buChar char="•"/>
            </a:pPr>
            <a:r>
              <a:rPr lang="et-EE" sz="1000" i="1" dirty="0"/>
              <a:t>Pole tuleohtlik, st. ei ole ohtu, et magama jäädes midagi süttiks</a:t>
            </a:r>
          </a:p>
          <a:p>
            <a:pPr marL="171450" indent="-171450">
              <a:buFont typeface="Arial" panose="020B0604020202020204" pitchFamily="34" charset="0"/>
              <a:buChar char="•"/>
            </a:pPr>
            <a:r>
              <a:rPr lang="et-EE" sz="1000" i="1" dirty="0"/>
              <a:t>Meeldiv lõhn</a:t>
            </a:r>
          </a:p>
          <a:p>
            <a:pPr marL="171450" indent="-171450">
              <a:buFont typeface="Arial" panose="020B0604020202020204" pitchFamily="34" charset="0"/>
              <a:buChar char="•"/>
            </a:pPr>
            <a:r>
              <a:rPr lang="et-EE" sz="1000" i="1" dirty="0"/>
              <a:t>Lõbus aurupilvi välja puhuda</a:t>
            </a:r>
          </a:p>
          <a:p>
            <a:pPr marL="171450" indent="-171450">
              <a:buFont typeface="Arial" panose="020B0604020202020204" pitchFamily="34" charset="0"/>
              <a:buChar char="•"/>
            </a:pPr>
            <a:r>
              <a:rPr lang="et-EE" sz="1000" i="1" dirty="0"/>
              <a:t>Hästi meeldiv on seda suitsetada ning on peaaegu lõhnatu</a:t>
            </a:r>
          </a:p>
        </p:txBody>
      </p:sp>
      <p:sp>
        <p:nvSpPr>
          <p:cNvPr id="16" name="Rectangle 15">
            <a:extLst>
              <a:ext uri="{FF2B5EF4-FFF2-40B4-BE49-F238E27FC236}">
                <a16:creationId xmlns:a16="http://schemas.microsoft.com/office/drawing/2014/main" id="{FEECAC65-A559-478A-8BAE-250570F89F4A}"/>
              </a:ext>
            </a:extLst>
          </p:cNvPr>
          <p:cNvSpPr/>
          <p:nvPr/>
        </p:nvSpPr>
        <p:spPr>
          <a:xfrm>
            <a:off x="2414380" y="6165304"/>
            <a:ext cx="1266693" cy="400110"/>
          </a:xfrm>
          <a:prstGeom prst="rect">
            <a:avLst/>
          </a:prstGeom>
          <a:solidFill>
            <a:schemeClr val="accent4">
              <a:lumMod val="20000"/>
              <a:lumOff val="80000"/>
            </a:schemeClr>
          </a:solidFill>
        </p:spPr>
        <p:txBody>
          <a:bodyPr wrap="none">
            <a:spAutoFit/>
          </a:bodyPr>
          <a:lstStyle/>
          <a:p>
            <a:r>
              <a:rPr lang="az-Cyrl-AZ" sz="1000" i="1" dirty="0"/>
              <a:t>В другой стране</a:t>
            </a:r>
            <a:endParaRPr lang="et-EE" sz="1000" i="1" dirty="0"/>
          </a:p>
          <a:p>
            <a:r>
              <a:rPr lang="et-EE" sz="1000" i="1" dirty="0"/>
              <a:t>välisriigist</a:t>
            </a:r>
            <a:endParaRPr lang="en-GB" sz="1000" i="1" dirty="0"/>
          </a:p>
        </p:txBody>
      </p:sp>
      <p:cxnSp>
        <p:nvCxnSpPr>
          <p:cNvPr id="18" name="Straight Connector 17">
            <a:extLst>
              <a:ext uri="{FF2B5EF4-FFF2-40B4-BE49-F238E27FC236}">
                <a16:creationId xmlns:a16="http://schemas.microsoft.com/office/drawing/2014/main" id="{5FC59188-96D2-4695-9806-C88BC14C734F}"/>
              </a:ext>
            </a:extLst>
          </p:cNvPr>
          <p:cNvCxnSpPr/>
          <p:nvPr/>
        </p:nvCxnSpPr>
        <p:spPr bwMode="auto">
          <a:xfrm>
            <a:off x="4572000" y="4077072"/>
            <a:ext cx="0" cy="2780928"/>
          </a:xfrm>
          <a:prstGeom prst="line">
            <a:avLst/>
          </a:prstGeom>
          <a:noFill/>
          <a:ln w="952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716221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3.4 Hinnangud oma käitumismustrile   (n=34)</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21</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3070224446"/>
              </p:ext>
            </p:extLst>
          </p:nvPr>
        </p:nvGraphicFramePr>
        <p:xfrm>
          <a:off x="107504" y="1605237"/>
          <a:ext cx="835292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461665"/>
          </a:xfrm>
          <a:prstGeom prst="rect">
            <a:avLst/>
          </a:prstGeom>
        </p:spPr>
        <p:txBody>
          <a:bodyPr wrap="square">
            <a:spAutoFit/>
          </a:bodyPr>
          <a:lstStyle/>
          <a:p>
            <a:r>
              <a:rPr lang="et-EE" sz="1200" dirty="0"/>
              <a:t>KÜS: </a:t>
            </a:r>
            <a:r>
              <a:rPr lang="et-EE" sz="1200" i="1" dirty="0"/>
              <a:t>Alljärgnevalt näete e-sigarettide kohta käivaid väiteid. Märkige iga väite kohta, kuivõrd Te sellega nõustute? </a:t>
            </a:r>
          </a:p>
        </p:txBody>
      </p:sp>
    </p:spTree>
    <p:extLst>
      <p:ext uri="{BB962C8B-B14F-4D97-AF65-F5344CB8AC3E}">
        <p14:creationId xmlns:p14="http://schemas.microsoft.com/office/powerpoint/2010/main" val="85040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526699" y="414445"/>
            <a:ext cx="7792595" cy="585680"/>
          </a:xfrm>
        </p:spPr>
        <p:txBody>
          <a:bodyPr/>
          <a:lstStyle/>
          <a:p>
            <a:pPr algn="l"/>
            <a:r>
              <a:rPr lang="et-EE" altLang="et-EE" sz="2800" b="1" dirty="0">
                <a:solidFill>
                  <a:srgbClr val="C00000"/>
                </a:solidFill>
                <a:latin typeface="Verdana" panose="020B0604030504040204" pitchFamily="34" charset="0"/>
              </a:rPr>
              <a:t>Küsimustiku ülesehitus ja aruande struktuur</a:t>
            </a:r>
            <a:endParaRPr lang="en-GB" altLang="et-EE" sz="28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51656" y="1123156"/>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492628" y="1072356"/>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3</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2" name="Diagram 1">
            <a:extLst>
              <a:ext uri="{FF2B5EF4-FFF2-40B4-BE49-F238E27FC236}">
                <a16:creationId xmlns:a16="http://schemas.microsoft.com/office/drawing/2014/main" id="{984879A8-777D-40D9-9851-CD758E8BBAB9}"/>
              </a:ext>
            </a:extLst>
          </p:cNvPr>
          <p:cNvGraphicFramePr/>
          <p:nvPr>
            <p:extLst>
              <p:ext uri="{D42A27DB-BD31-4B8C-83A1-F6EECF244321}">
                <p14:modId xmlns:p14="http://schemas.microsoft.com/office/powerpoint/2010/main" val="100048958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2683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1043608" y="2852936"/>
            <a:ext cx="7500937" cy="533400"/>
          </a:xfrm>
        </p:spPr>
        <p:txBody>
          <a:bodyPr/>
          <a:lstStyle/>
          <a:p>
            <a:r>
              <a:rPr lang="et-EE" altLang="et-EE" sz="3200" b="1" dirty="0">
                <a:solidFill>
                  <a:srgbClr val="C00000"/>
                </a:solidFill>
                <a:latin typeface="Verdana" panose="020B0604030504040204" pitchFamily="34" charset="0"/>
              </a:rPr>
              <a:t>1. Kõik vastajad (n=1053)</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4</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Tree>
    <p:extLst>
      <p:ext uri="{BB962C8B-B14F-4D97-AF65-F5344CB8AC3E}">
        <p14:creationId xmlns:p14="http://schemas.microsoft.com/office/powerpoint/2010/main" val="230476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919163" y="397020"/>
            <a:ext cx="7500937" cy="533400"/>
          </a:xfrm>
        </p:spPr>
        <p:txBody>
          <a:bodyPr/>
          <a:lstStyle/>
          <a:p>
            <a:r>
              <a:rPr lang="et-EE" altLang="et-EE" sz="3200" b="1" dirty="0">
                <a:solidFill>
                  <a:srgbClr val="C00000"/>
                </a:solidFill>
                <a:latin typeface="Verdana" panose="020B0604030504040204" pitchFamily="34" charset="0"/>
              </a:rPr>
              <a:t>1.1 Kokkuvõte tulemustest</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5</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
        <p:nvSpPr>
          <p:cNvPr id="2" name="TextBox 1">
            <a:extLst>
              <a:ext uri="{FF2B5EF4-FFF2-40B4-BE49-F238E27FC236}">
                <a16:creationId xmlns:a16="http://schemas.microsoft.com/office/drawing/2014/main" id="{DB70D02A-EAA7-4F10-B80F-B2F3E45A063F}"/>
              </a:ext>
            </a:extLst>
          </p:cNvPr>
          <p:cNvSpPr txBox="1"/>
          <p:nvPr/>
        </p:nvSpPr>
        <p:spPr>
          <a:xfrm>
            <a:off x="323528" y="1157831"/>
            <a:ext cx="8318822" cy="5693866"/>
          </a:xfrm>
          <a:prstGeom prst="rect">
            <a:avLst/>
          </a:prstGeom>
          <a:noFill/>
        </p:spPr>
        <p:txBody>
          <a:bodyPr wrap="square" rtlCol="0">
            <a:spAutoFit/>
          </a:bodyPr>
          <a:lstStyle/>
          <a:p>
            <a:pPr algn="just"/>
            <a:r>
              <a:rPr lang="et-EE" sz="1400" b="1" dirty="0"/>
              <a:t>Slaid esitab kokkuvõtet kõikidele vastajatele (hoolimata sellest, kas nad on suitsetajad või mittesuitsetajad) esitatud küsimustest. Samuti visualiseerivad slaidid 1.2-1.4 kõikidele vastajatele esitatud küsimuste vastuseid. </a:t>
            </a:r>
          </a:p>
          <a:p>
            <a:pPr algn="just"/>
            <a:endParaRPr lang="et-EE" sz="1400" b="1" dirty="0"/>
          </a:p>
          <a:p>
            <a:pPr algn="just"/>
            <a:r>
              <a:rPr lang="et-EE" sz="1400" dirty="0"/>
              <a:t>Väitega - </a:t>
            </a:r>
            <a:r>
              <a:rPr lang="et-EE" sz="1400" i="1" dirty="0"/>
              <a:t>Alaealistel (alla 18 aastastel)  ei tohiks olla juurdepääsu ühelegi tubakatootele (sigaretid, suitsetamistubakas, aga ka e-sigaretid ja muud sarnased tooted) – </a:t>
            </a:r>
            <a:r>
              <a:rPr lang="et-EE" sz="1400" dirty="0"/>
              <a:t>on raske mitte nõustuda, sest esiteks ei oleks see sotsiaalselt aktsepteeritav ja teiseks peegeldab see ikka enamike inimeste sisemist arusaama – tubakatooted ja alaealised ei käi kokku. Seega 81% nõustub väitega täielikult ja 16% pigem nõustub. </a:t>
            </a:r>
            <a:r>
              <a:rPr lang="et-EE" sz="1400" dirty="0" err="1"/>
              <a:t>Mittenõustujate</a:t>
            </a:r>
            <a:r>
              <a:rPr lang="et-EE" sz="1400" dirty="0"/>
              <a:t> osa (4%) on marginaalne. </a:t>
            </a:r>
          </a:p>
          <a:p>
            <a:pPr algn="just"/>
            <a:endParaRPr lang="et-EE" sz="1400" dirty="0"/>
          </a:p>
          <a:p>
            <a:pPr algn="just"/>
            <a:r>
              <a:rPr lang="et-EE" sz="1400" dirty="0"/>
              <a:t>78% nõustub, et </a:t>
            </a:r>
            <a:r>
              <a:rPr lang="et-EE" sz="1400" i="1" dirty="0"/>
              <a:t>Valitsuse tervishoiupoliitika peaks tagama, et need, kes soovivad suitsetamist jätkata, kasutaksid selleks tooteid, mille väiksem kahjulikkus on teaduslikult tõestatud. </a:t>
            </a:r>
            <a:r>
              <a:rPr lang="et-EE" sz="1400" dirty="0"/>
              <a:t>16% siiski seda meelt ei ole. Ülejäänud ei osanud või tahtnud seisukohta võtta.</a:t>
            </a:r>
          </a:p>
          <a:p>
            <a:pPr algn="just"/>
            <a:endParaRPr lang="et-EE" sz="1400" dirty="0"/>
          </a:p>
          <a:p>
            <a:pPr algn="just"/>
            <a:r>
              <a:rPr lang="et-EE" sz="1400" dirty="0"/>
              <a:t>70% nõustub, et  </a:t>
            </a:r>
            <a:r>
              <a:rPr lang="et-EE" sz="1400" i="1" dirty="0"/>
              <a:t>valitsus peaks muutma vähem kahjulikud tooted  suitsetajatele kättesaadavaks, </a:t>
            </a:r>
            <a:r>
              <a:rPr lang="et-EE" sz="1400" dirty="0"/>
              <a:t>24% nii ei arva. </a:t>
            </a:r>
          </a:p>
          <a:p>
            <a:pPr algn="just"/>
            <a:endParaRPr lang="et-EE" sz="1400" dirty="0"/>
          </a:p>
          <a:p>
            <a:pPr algn="just"/>
            <a:r>
              <a:rPr lang="et-EE" sz="1400" dirty="0"/>
              <a:t>Kõige radikaalsem väide - </a:t>
            </a:r>
            <a:r>
              <a:rPr lang="et-EE" sz="1400" i="1" dirty="0"/>
              <a:t>Valitsus peaks sigarettide tarbimise keelama, </a:t>
            </a:r>
            <a:r>
              <a:rPr lang="et-EE" sz="1400" dirty="0"/>
              <a:t>leiab poolehoidu koguni 36% vastajate hulgas (15% nõustuvad kindlasti ja 21% pigem nõustuvad) kuid sellele on vastu üle poole (54%). 10% jätsid arvamuse avaldamata. </a:t>
            </a:r>
          </a:p>
          <a:p>
            <a:pPr algn="just"/>
            <a:r>
              <a:rPr lang="et-EE" sz="1400" dirty="0"/>
              <a:t>Märkimisväärne on vaadata tubaka- ja nikotiinitoodete tarbijate endi vastuseid – 24% neist arvab suuremal või vähemal määral, et selline valitsuse sekkumine sigarettide tarbimise keelustamiseks oleks vajalik. 71% arvates ei oleks see vajalik. </a:t>
            </a:r>
          </a:p>
          <a:p>
            <a:pPr algn="just"/>
            <a:endParaRPr lang="et-EE" sz="1400" dirty="0"/>
          </a:p>
          <a:p>
            <a:pPr algn="just"/>
            <a:r>
              <a:rPr lang="et-EE" sz="1400" dirty="0"/>
              <a:t> </a:t>
            </a:r>
            <a:endParaRPr lang="en-GB" sz="1400" i="1" dirty="0"/>
          </a:p>
        </p:txBody>
      </p:sp>
    </p:spTree>
    <p:extLst>
      <p:ext uri="{BB962C8B-B14F-4D97-AF65-F5344CB8AC3E}">
        <p14:creationId xmlns:p14="http://schemas.microsoft.com/office/powerpoint/2010/main" val="1604506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23528" y="376238"/>
            <a:ext cx="8820472" cy="533400"/>
          </a:xfrm>
        </p:spPr>
        <p:txBody>
          <a:bodyPr/>
          <a:lstStyle/>
          <a:p>
            <a:pPr algn="l"/>
            <a:r>
              <a:rPr lang="et-EE" altLang="et-EE" sz="2200" b="1" dirty="0">
                <a:solidFill>
                  <a:srgbClr val="C00000"/>
                </a:solidFill>
                <a:latin typeface="Verdana" panose="020B0604030504040204" pitchFamily="34" charset="0"/>
              </a:rPr>
              <a:t>1.2 Vastajate sotsiaal-demograafiline struktuur, %</a:t>
            </a:r>
            <a:endParaRPr lang="en-GB" altLang="et-EE" sz="2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14350" y="960438"/>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6</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2D170B8F-E598-40BC-A549-39DC73214480}"/>
              </a:ext>
            </a:extLst>
          </p:cNvPr>
          <p:cNvGraphicFramePr/>
          <p:nvPr>
            <p:extLst>
              <p:ext uri="{D42A27DB-BD31-4B8C-83A1-F6EECF244321}">
                <p14:modId xmlns:p14="http://schemas.microsoft.com/office/powerpoint/2010/main" val="727441436"/>
              </p:ext>
            </p:extLst>
          </p:nvPr>
        </p:nvGraphicFramePr>
        <p:xfrm>
          <a:off x="489593" y="1011238"/>
          <a:ext cx="6026624" cy="5549899"/>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Rounded Corners 5">
            <a:extLst>
              <a:ext uri="{FF2B5EF4-FFF2-40B4-BE49-F238E27FC236}">
                <a16:creationId xmlns:a16="http://schemas.microsoft.com/office/drawing/2014/main" id="{C4044596-2D79-4460-B720-1789DB580326}"/>
              </a:ext>
            </a:extLst>
          </p:cNvPr>
          <p:cNvSpPr/>
          <p:nvPr/>
        </p:nvSpPr>
        <p:spPr bwMode="auto">
          <a:xfrm>
            <a:off x="6587902" y="1700808"/>
            <a:ext cx="1694086" cy="914400"/>
          </a:xfrm>
          <a:prstGeom prst="roundRect">
            <a:avLst/>
          </a:prstGeom>
          <a:solidFill>
            <a:schemeClr val="accent4">
              <a:lumMod val="20000"/>
              <a:lumOff val="80000"/>
            </a:schemeClr>
          </a:solidFill>
          <a:ln w="19050" cap="flat" cmpd="sng" algn="ctr">
            <a:solidFill>
              <a:schemeClr val="tx2"/>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t-EE" sz="1000" b="0" i="0" u="none" strike="noStrike" cap="none" normalizeH="0" baseline="0" dirty="0">
                <a:ln>
                  <a:noFill/>
                </a:ln>
                <a:solidFill>
                  <a:schemeClr val="tx1"/>
                </a:solidFill>
                <a:effectLst/>
                <a:latin typeface="Verdana" pitchFamily="34" charset="0"/>
              </a:rPr>
              <a:t>Valim on esinduslik vastajate soo, vanuse ja regionaalse paiknemise suhtes. </a:t>
            </a:r>
            <a:endParaRPr kumimoji="0" lang="en-GB" sz="1000" b="0" i="0" u="none" strike="noStrike" cap="none" normalizeH="0" baseline="0" dirty="0">
              <a:ln>
                <a:noFill/>
              </a:ln>
              <a:solidFill>
                <a:schemeClr val="tx1"/>
              </a:solidFill>
              <a:effectLst/>
              <a:latin typeface="Verdana" pitchFamily="34" charset="0"/>
            </a:endParaRPr>
          </a:p>
        </p:txBody>
      </p:sp>
      <p:sp>
        <p:nvSpPr>
          <p:cNvPr id="13" name="Rectangle: Rounded Corners 12">
            <a:extLst>
              <a:ext uri="{FF2B5EF4-FFF2-40B4-BE49-F238E27FC236}">
                <a16:creationId xmlns:a16="http://schemas.microsoft.com/office/drawing/2014/main" id="{5E883611-F20A-4AA4-AD40-371644F739D2}"/>
              </a:ext>
            </a:extLst>
          </p:cNvPr>
          <p:cNvSpPr/>
          <p:nvPr/>
        </p:nvSpPr>
        <p:spPr bwMode="auto">
          <a:xfrm>
            <a:off x="4932040" y="5517232"/>
            <a:ext cx="1872208" cy="554360"/>
          </a:xfrm>
          <a:prstGeom prst="roundRect">
            <a:avLst/>
          </a:prstGeom>
          <a:solidFill>
            <a:schemeClr val="accent4">
              <a:lumMod val="20000"/>
              <a:lumOff val="80000"/>
            </a:schemeClr>
          </a:solidFill>
          <a:ln w="19050" cap="flat" cmpd="sng" algn="ctr">
            <a:solidFill>
              <a:schemeClr val="tx2"/>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t-EE" sz="1000" dirty="0"/>
              <a:t>Suur linn- Tartu, Pärnu, Narva, Kohtla-Järve</a:t>
            </a:r>
            <a:endParaRPr kumimoji="0" lang="en-GB" sz="1000" b="0" i="0" u="none" strike="noStrike" cap="none" normalizeH="0" baseline="0" dirty="0">
              <a:ln>
                <a:noFill/>
              </a:ln>
              <a:solidFill>
                <a:schemeClr val="tx1"/>
              </a:solidFill>
              <a:effectLst/>
              <a:latin typeface="Verdana" pitchFamily="34" charset="0"/>
            </a:endParaRPr>
          </a:p>
        </p:txBody>
      </p:sp>
    </p:spTree>
    <p:extLst>
      <p:ext uri="{BB962C8B-B14F-4D97-AF65-F5344CB8AC3E}">
        <p14:creationId xmlns:p14="http://schemas.microsoft.com/office/powerpoint/2010/main" val="392142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588964" y="376238"/>
            <a:ext cx="7954962" cy="533400"/>
          </a:xfrm>
        </p:spPr>
        <p:txBody>
          <a:bodyPr/>
          <a:lstStyle/>
          <a:p>
            <a:pPr algn="l"/>
            <a:r>
              <a:rPr lang="et-EE" altLang="et-EE" sz="2800" b="1" dirty="0">
                <a:solidFill>
                  <a:srgbClr val="C00000"/>
                </a:solidFill>
                <a:latin typeface="Verdana" panose="020B0604030504040204" pitchFamily="34" charset="0"/>
              </a:rPr>
              <a:t>1.3 Nõustumine väidetega (n=1053)</a:t>
            </a:r>
            <a:endParaRPr lang="en-GB" altLang="et-EE" sz="28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7</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5" name="Chart 4">
            <a:extLst>
              <a:ext uri="{FF2B5EF4-FFF2-40B4-BE49-F238E27FC236}">
                <a16:creationId xmlns:a16="http://schemas.microsoft.com/office/drawing/2014/main" id="{0BE64EB0-0A4D-47C0-BC09-46D96ACE9BF3}"/>
              </a:ext>
            </a:extLst>
          </p:cNvPr>
          <p:cNvGraphicFramePr/>
          <p:nvPr>
            <p:extLst>
              <p:ext uri="{D42A27DB-BD31-4B8C-83A1-F6EECF244321}">
                <p14:modId xmlns:p14="http://schemas.microsoft.com/office/powerpoint/2010/main" val="2824034714"/>
              </p:ext>
            </p:extLst>
          </p:nvPr>
        </p:nvGraphicFramePr>
        <p:xfrm>
          <a:off x="683568" y="1397000"/>
          <a:ext cx="7776864" cy="4827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062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354937" y="276226"/>
            <a:ext cx="8434125" cy="684212"/>
          </a:xfrm>
        </p:spPr>
        <p:txBody>
          <a:bodyPr/>
          <a:lstStyle/>
          <a:p>
            <a:pPr algn="l"/>
            <a:r>
              <a:rPr lang="et-EE" altLang="et-EE" sz="2400" b="1" dirty="0">
                <a:solidFill>
                  <a:srgbClr val="C00000"/>
                </a:solidFill>
                <a:latin typeface="Verdana" panose="020B0604030504040204" pitchFamily="34" charset="0"/>
              </a:rPr>
              <a:t>1.4 Tubakatoodete tarbijate ja mittetarbijate profiil  (n=1053)</a:t>
            </a:r>
            <a:endParaRPr lang="en-GB" altLang="et-EE" sz="24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8</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graphicFrame>
        <p:nvGraphicFramePr>
          <p:cNvPr id="4" name="Chart 3">
            <a:extLst>
              <a:ext uri="{FF2B5EF4-FFF2-40B4-BE49-F238E27FC236}">
                <a16:creationId xmlns:a16="http://schemas.microsoft.com/office/drawing/2014/main" id="{15C38533-86D0-4AAD-B8C9-57EF932B1347}"/>
              </a:ext>
            </a:extLst>
          </p:cNvPr>
          <p:cNvGraphicFramePr/>
          <p:nvPr>
            <p:extLst>
              <p:ext uri="{D42A27DB-BD31-4B8C-83A1-F6EECF244321}">
                <p14:modId xmlns:p14="http://schemas.microsoft.com/office/powerpoint/2010/main" val="3432601377"/>
              </p:ext>
            </p:extLst>
          </p:nvPr>
        </p:nvGraphicFramePr>
        <p:xfrm>
          <a:off x="971600" y="1605237"/>
          <a:ext cx="5832648" cy="49241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64BF4B52-AFA5-4CAF-BEB7-40BE9E99CBBB}"/>
              </a:ext>
            </a:extLst>
          </p:cNvPr>
          <p:cNvSpPr/>
          <p:nvPr/>
        </p:nvSpPr>
        <p:spPr>
          <a:xfrm>
            <a:off x="521823" y="1055042"/>
            <a:ext cx="8178495" cy="461665"/>
          </a:xfrm>
          <a:prstGeom prst="rect">
            <a:avLst/>
          </a:prstGeom>
        </p:spPr>
        <p:txBody>
          <a:bodyPr wrap="square">
            <a:spAutoFit/>
          </a:bodyPr>
          <a:lstStyle/>
          <a:p>
            <a:r>
              <a:rPr lang="et-EE" sz="1200" dirty="0"/>
              <a:t>KÜS: </a:t>
            </a:r>
            <a:r>
              <a:rPr lang="et-EE" sz="1200" i="1" dirty="0"/>
              <a:t>Kas Teie kasutate tubakat või nikotiini sisaldavaid tooteid nagu sigaretid, suitsetamistubakas, sigarid, sigarillod või e-sigaretid?</a:t>
            </a:r>
          </a:p>
        </p:txBody>
      </p:sp>
    </p:spTree>
    <p:extLst>
      <p:ext uri="{BB962C8B-B14F-4D97-AF65-F5344CB8AC3E}">
        <p14:creationId xmlns:p14="http://schemas.microsoft.com/office/powerpoint/2010/main" val="400997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1043608" y="2852936"/>
            <a:ext cx="7500937" cy="533400"/>
          </a:xfrm>
        </p:spPr>
        <p:txBody>
          <a:bodyPr/>
          <a:lstStyle/>
          <a:p>
            <a:r>
              <a:rPr lang="et-EE" altLang="et-EE" sz="3200" b="1" dirty="0">
                <a:solidFill>
                  <a:srgbClr val="C00000"/>
                </a:solidFill>
                <a:latin typeface="Verdana" panose="020B0604030504040204" pitchFamily="34" charset="0"/>
              </a:rPr>
              <a:t>2. Tubaka ja nikotiini sisaldavate toodete tarbijad  (n=239)</a:t>
            </a:r>
            <a:endParaRPr lang="en-GB" altLang="et-EE" sz="3200" b="1" dirty="0">
              <a:solidFill>
                <a:srgbClr val="C00000"/>
              </a:solidFill>
              <a:latin typeface="Verdana" panose="020B0604030504040204" pitchFamily="34" charset="0"/>
            </a:endParaRPr>
          </a:p>
        </p:txBody>
      </p:sp>
      <p:sp>
        <p:nvSpPr>
          <p:cNvPr id="11267" name="Line 5"/>
          <p:cNvSpPr>
            <a:spLocks noChangeShapeType="1"/>
          </p:cNvSpPr>
          <p:nvPr/>
        </p:nvSpPr>
        <p:spPr bwMode="auto">
          <a:xfrm>
            <a:off x="533400" y="962025"/>
            <a:ext cx="7767638" cy="0"/>
          </a:xfrm>
          <a:prstGeom prst="line">
            <a:avLst/>
          </a:prstGeom>
          <a:noFill/>
          <a:ln w="19050">
            <a:solidFill>
              <a:srgbClr val="002D5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8" name="Oval 6"/>
          <p:cNvSpPr>
            <a:spLocks noChangeArrowheads="1"/>
          </p:cNvSpPr>
          <p:nvPr/>
        </p:nvSpPr>
        <p:spPr bwMode="auto">
          <a:xfrm>
            <a:off x="514350" y="909638"/>
            <a:ext cx="74613" cy="101600"/>
          </a:xfrm>
          <a:prstGeom prst="ellipse">
            <a:avLst/>
          </a:prstGeom>
          <a:solidFill>
            <a:srgbClr val="002D5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t-EE" sz="1600">
              <a:latin typeface="Verdana" panose="020B0604030504040204" pitchFamily="34" charset="0"/>
            </a:endParaRPr>
          </a:p>
        </p:txBody>
      </p:sp>
      <p:pic>
        <p:nvPicPr>
          <p:cNvPr id="11270" name="Picture 9" descr="logo_vaike"/>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7696200" y="6561138"/>
            <a:ext cx="14478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4"/>
          <p:cNvSpPr>
            <a:spLocks noChangeArrowheads="1"/>
          </p:cNvSpPr>
          <p:nvPr/>
        </p:nvSpPr>
        <p:spPr bwMode="auto">
          <a:xfrm>
            <a:off x="8642350" y="1000125"/>
            <a:ext cx="501650" cy="2460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fld id="{DD89977E-CFC6-4B75-B9A3-0FC93FD03496}" type="slidenum">
              <a:rPr lang="en-US" altLang="et-EE" sz="1000" b="1">
                <a:solidFill>
                  <a:schemeClr val="bg1"/>
                </a:solidFill>
                <a:latin typeface="Verdana" panose="020B0604030504040204" pitchFamily="34" charset="0"/>
              </a:rPr>
              <a:pPr eaLnBrk="1" hangingPunct="1">
                <a:spcBef>
                  <a:spcPct val="0"/>
                </a:spcBef>
                <a:buFontTx/>
                <a:buNone/>
              </a:pPr>
              <a:t>9</a:t>
            </a:fld>
            <a:endParaRPr lang="en-US" altLang="et-EE" sz="1000" b="1">
              <a:solidFill>
                <a:schemeClr val="bg1"/>
              </a:solidFill>
              <a:latin typeface="Verdana" panose="020B0604030504040204" pitchFamily="34" charset="0"/>
            </a:endParaRPr>
          </a:p>
        </p:txBody>
      </p:sp>
      <p:sp>
        <p:nvSpPr>
          <p:cNvPr id="12" name="Rectangle 46"/>
          <p:cNvSpPr>
            <a:spLocks noChangeArrowheads="1"/>
          </p:cNvSpPr>
          <p:nvPr/>
        </p:nvSpPr>
        <p:spPr bwMode="auto">
          <a:xfrm>
            <a:off x="0" y="-46182"/>
            <a:ext cx="1547664" cy="285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000" tIns="0" rIns="108000" bIns="0"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eaLnBrk="1" hangingPunct="1">
              <a:spcBef>
                <a:spcPct val="0"/>
              </a:spcBef>
              <a:buFontTx/>
              <a:buNone/>
            </a:pPr>
            <a:r>
              <a:rPr lang="et-EE" altLang="et-EE" sz="1100" b="1" dirty="0">
                <a:solidFill>
                  <a:schemeClr val="bg1"/>
                </a:solidFill>
                <a:latin typeface="Verdana" panose="020B0604030504040204" pitchFamily="34" charset="0"/>
              </a:rPr>
              <a:t>September </a:t>
            </a:r>
            <a:r>
              <a:rPr lang="da-DK" altLang="et-EE" sz="1100" b="1" dirty="0">
                <a:solidFill>
                  <a:schemeClr val="bg1"/>
                </a:solidFill>
                <a:latin typeface="Verdana" panose="020B0604030504040204" pitchFamily="34" charset="0"/>
              </a:rPr>
              <a:t>20</a:t>
            </a:r>
            <a:r>
              <a:rPr lang="et-EE" altLang="et-EE" sz="1100" b="1" dirty="0">
                <a:solidFill>
                  <a:schemeClr val="bg1"/>
                </a:solidFill>
                <a:latin typeface="Verdana" panose="020B0604030504040204" pitchFamily="34" charset="0"/>
              </a:rPr>
              <a:t>17</a:t>
            </a:r>
            <a:endParaRPr lang="da-DK" altLang="et-EE" sz="1100" b="1" dirty="0">
              <a:solidFill>
                <a:schemeClr val="bg1"/>
              </a:solidFill>
              <a:latin typeface="Verdana" panose="020B0604030504040204" pitchFamily="34" charset="0"/>
            </a:endParaRPr>
          </a:p>
        </p:txBody>
      </p:sp>
    </p:spTree>
    <p:extLst>
      <p:ext uri="{BB962C8B-B14F-4D97-AF65-F5344CB8AC3E}">
        <p14:creationId xmlns:p14="http://schemas.microsoft.com/office/powerpoint/2010/main" val="1107560987"/>
      </p:ext>
    </p:extLst>
  </p:cSld>
  <p:clrMapOvr>
    <a:masterClrMapping/>
  </p:clrMapOvr>
</p:sld>
</file>

<file path=ppt/theme/theme1.xml><?xml version="1.0" encoding="utf-8"?>
<a:theme xmlns:a="http://schemas.openxmlformats.org/drawingml/2006/main" name="valgepohi_final">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valgepohi_final">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16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16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valgepohi_fina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lgepohi_fina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lgepohi_fina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lgepohi_fina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lgepohi_fina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lgepohi_fina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lgepohi_fina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valgepohi_final 8">
        <a:dk1>
          <a:srgbClr val="000000"/>
        </a:dk1>
        <a:lt1>
          <a:srgbClr val="FFFFFF"/>
        </a:lt1>
        <a:dk2>
          <a:srgbClr val="B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Settings\TiinaL\My Documents\AVALIK\valgepohi_final.pot</Template>
  <TotalTime>13722</TotalTime>
  <Words>1690</Words>
  <Application>Microsoft Office PowerPoint</Application>
  <PresentationFormat>On-screen Show (4:3)</PresentationFormat>
  <Paragraphs>142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Times</vt:lpstr>
      <vt:lpstr>Verdana</vt:lpstr>
      <vt:lpstr>valgepohi_final</vt:lpstr>
      <vt:lpstr> Tubakapoliitika.  Alternatiiv sigarettidele    Avalikkuse ja sihtrühma (suitsetajad)  üleriigiline veebiküsitlus  14.09-20.09 2017</vt:lpstr>
      <vt:lpstr>Mida tahame teada saada?</vt:lpstr>
      <vt:lpstr>Küsimustiku ülesehitus ja aruande struktuur</vt:lpstr>
      <vt:lpstr>1. Kõik vastajad (n=1053)</vt:lpstr>
      <vt:lpstr>1.1 Kokkuvõte tulemustest</vt:lpstr>
      <vt:lpstr>1.2 Vastajate sotsiaal-demograafiline struktuur, %</vt:lpstr>
      <vt:lpstr>1.3 Nõustumine väidetega (n=1053)</vt:lpstr>
      <vt:lpstr>1.4 Tubakatoodete tarbijate ja mittetarbijate profiil  (n=1053)</vt:lpstr>
      <vt:lpstr>2. Tubaka ja nikotiini sisaldavate toodete tarbijad  (n=239)</vt:lpstr>
      <vt:lpstr>2.1 Kokkuvõte tulemustest </vt:lpstr>
      <vt:lpstr>2.2 Kokkuvõte tulemustest </vt:lpstr>
      <vt:lpstr>2.3 Tubaka- ja nikotiini sisaldavate toodete tarbijate profiil (%)</vt:lpstr>
      <vt:lpstr>2.4 Tubakatoodete kasutamine (n=239)</vt:lpstr>
      <vt:lpstr>2.5 Informeeritus e-sigarettide kohta (n=239)</vt:lpstr>
      <vt:lpstr>2.6 Enesehinnang – teadlikkus e-sigarettidest  (n=256)</vt:lpstr>
      <vt:lpstr>2.7 Nõustumine väidetega e-sigarettide kohta  (n=239)</vt:lpstr>
      <vt:lpstr>3. E-sigarettide tarbijad (n=34)</vt:lpstr>
      <vt:lpstr>3.1 Kokkuvõte tulemustest</vt:lpstr>
      <vt:lpstr>3.2 Kokkuvõte tulemustest </vt:lpstr>
      <vt:lpstr>3.3 Tarbimiskogemuse kestus, motivatsioon ja ostukohad (%)</vt:lpstr>
      <vt:lpstr>3.4 Hinnangud oma käitumismustrile   (n=34)</vt:lpstr>
    </vt:vector>
  </TitlesOfParts>
  <Company>Turu-uuringute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TURU-UURINGUTE AS  Alus teie õigetele otsustele!</dc:title>
  <dc:creator>Tiina Linno</dc:creator>
  <cp:lastModifiedBy>Iivi</cp:lastModifiedBy>
  <cp:revision>1167</cp:revision>
  <cp:lastPrinted>2017-09-28T12:35:01Z</cp:lastPrinted>
  <dcterms:created xsi:type="dcterms:W3CDTF">2004-09-01T11:18:57Z</dcterms:created>
  <dcterms:modified xsi:type="dcterms:W3CDTF">2017-10-04T06:35:07Z</dcterms:modified>
</cp:coreProperties>
</file>